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81" r:id="rId3"/>
    <p:sldId id="285" r:id="rId4"/>
    <p:sldId id="259" r:id="rId5"/>
    <p:sldId id="28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3" r:id="rId18"/>
    <p:sldId id="272" r:id="rId19"/>
    <p:sldId id="263" r:id="rId20"/>
    <p:sldId id="284" r:id="rId21"/>
    <p:sldId id="274" r:id="rId22"/>
    <p:sldId id="275" r:id="rId23"/>
    <p:sldId id="286" r:id="rId24"/>
    <p:sldId id="282" r:id="rId25"/>
    <p:sldId id="277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65"/>
    <p:restoredTop sz="94710"/>
  </p:normalViewPr>
  <p:slideViewPr>
    <p:cSldViewPr snapToGrid="0">
      <p:cViewPr varScale="1">
        <p:scale>
          <a:sx n="70" d="100"/>
          <a:sy n="70" d="100"/>
        </p:scale>
        <p:origin x="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79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79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14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2/13/2025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26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541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1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4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9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6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88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6" name="Rectangle 1047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1452E5-2DD3-7954-D508-D8EB77318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800" y="1743247"/>
            <a:ext cx="6880192" cy="3066706"/>
          </a:xfrm>
        </p:spPr>
        <p:txBody>
          <a:bodyPr anchor="b">
            <a:normAutofit fontScale="90000"/>
          </a:bodyPr>
          <a:lstStyle/>
          <a:p>
            <a:br>
              <a:rPr lang="de-DE" sz="6700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sz="6700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sz="6700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Lesezeit</a:t>
            </a:r>
            <a: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  <a:t> </a:t>
            </a: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r>
              <a:rPr lang="de-DE" sz="4400" dirty="0">
                <a:latin typeface="Comic Sans MS" panose="030F0702030302020204" pitchFamily="66" charset="0"/>
                <a:ea typeface="Klee Medium" panose="02020600000000000000" pitchFamily="18" charset="-128"/>
              </a:rPr>
              <a:t>Wir wärmen uns auf!</a:t>
            </a:r>
          </a:p>
        </p:txBody>
      </p:sp>
      <p:sp>
        <p:nvSpPr>
          <p:cNvPr id="1057" name="Freeform: Shape 1049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58" name="Freeform: Shape 1051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59" name="Freeform: Shape 1053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A12DEB7-4FD5-FE6B-B78E-EFDDCDD3F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341" y="1196972"/>
            <a:ext cx="4049782" cy="388302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23792D2-F418-72C7-1603-03C2271F8920}"/>
              </a:ext>
            </a:extLst>
          </p:cNvPr>
          <p:cNvSpPr txBox="1"/>
          <p:nvPr/>
        </p:nvSpPr>
        <p:spPr>
          <a:xfrm>
            <a:off x="9589024" y="5079998"/>
            <a:ext cx="3661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Friederike Schumann, Berlin</a:t>
            </a:r>
          </a:p>
        </p:txBody>
      </p:sp>
    </p:spTree>
    <p:extLst>
      <p:ext uri="{BB962C8B-B14F-4D97-AF65-F5344CB8AC3E}">
        <p14:creationId xmlns:p14="http://schemas.microsoft.com/office/powerpoint/2010/main" val="1683621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841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2748597" y="2613392"/>
            <a:ext cx="648607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rie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sen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groß</a:t>
            </a:r>
          </a:p>
        </p:txBody>
      </p:sp>
    </p:spTree>
    <p:extLst>
      <p:ext uri="{BB962C8B-B14F-4D97-AF65-F5344CB8AC3E}">
        <p14:creationId xmlns:p14="http://schemas.microsoft.com/office/powerpoint/2010/main" val="57182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71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2183711" y="2517170"/>
            <a:ext cx="782457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früh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mor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gens</a:t>
            </a:r>
          </a:p>
        </p:txBody>
      </p:sp>
    </p:spTree>
    <p:extLst>
      <p:ext uri="{BB962C8B-B14F-4D97-AF65-F5344CB8AC3E}">
        <p14:creationId xmlns:p14="http://schemas.microsoft.com/office/powerpoint/2010/main" val="1086323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773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1690325" y="2509042"/>
            <a:ext cx="899797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La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ter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nen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lie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der</a:t>
            </a:r>
          </a:p>
        </p:txBody>
      </p:sp>
    </p:spTree>
    <p:extLst>
      <p:ext uri="{BB962C8B-B14F-4D97-AF65-F5344CB8AC3E}">
        <p14:creationId xmlns:p14="http://schemas.microsoft.com/office/powerpoint/2010/main" val="3265212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4299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630257" y="2690336"/>
            <a:ext cx="111123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0" dirty="0">
                <a:latin typeface="Comic Sans MS" panose="030F0702030302020204" pitchFamily="66" charset="0"/>
                <a:ea typeface="Klee Medium" panose="02020600000000000000" pitchFamily="18" charset="-128"/>
              </a:rPr>
              <a:t>Win</a:t>
            </a:r>
            <a:r>
              <a:rPr lang="de-DE" sz="9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ter</a:t>
            </a:r>
            <a:r>
              <a:rPr lang="de-DE" sz="9000" dirty="0">
                <a:latin typeface="Comic Sans MS" panose="030F0702030302020204" pitchFamily="66" charset="0"/>
                <a:ea typeface="Klee Medium" panose="02020600000000000000" pitchFamily="18" charset="-128"/>
              </a:rPr>
              <a:t>son</a:t>
            </a:r>
            <a:r>
              <a:rPr lang="de-DE" sz="9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nen</a:t>
            </a:r>
            <a:r>
              <a:rPr lang="de-DE" sz="9000" dirty="0">
                <a:latin typeface="Comic Sans MS" panose="030F0702030302020204" pitchFamily="66" charset="0"/>
                <a:ea typeface="Klee Medium" panose="02020600000000000000" pitchFamily="18" charset="-128"/>
              </a:rPr>
              <a:t>wen</a:t>
            </a:r>
            <a:r>
              <a:rPr lang="de-DE" sz="9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de</a:t>
            </a:r>
          </a:p>
        </p:txBody>
      </p:sp>
    </p:spTree>
    <p:extLst>
      <p:ext uri="{BB962C8B-B14F-4D97-AF65-F5344CB8AC3E}">
        <p14:creationId xmlns:p14="http://schemas.microsoft.com/office/powerpoint/2010/main" val="1759692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97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379B0-C24F-D82A-279A-1F5BC05DF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3404" y="3094330"/>
            <a:ext cx="7938287" cy="3285207"/>
          </a:xfrm>
        </p:spPr>
        <p:txBody>
          <a:bodyPr/>
          <a:lstStyle/>
          <a:p>
            <a:pPr algn="ctr"/>
            <a:r>
              <a:rPr lang="de-DE" dirty="0">
                <a:latin typeface="Comic Sans MS" panose="030F0702030302020204" pitchFamily="66" charset="0"/>
                <a:ea typeface="Klee Medium" panose="02020600000000000000" pitchFamily="18" charset="-128"/>
              </a:rPr>
              <a:t>Bist du bereit für das nächste Level?</a:t>
            </a:r>
          </a:p>
        </p:txBody>
      </p:sp>
      <p:pic>
        <p:nvPicPr>
          <p:cNvPr id="7" name="Grafik 6" descr="Augen Silhouette">
            <a:extLst>
              <a:ext uri="{FF2B5EF4-FFF2-40B4-BE49-F238E27FC236}">
                <a16:creationId xmlns:a16="http://schemas.microsoft.com/office/drawing/2014/main" id="{074FBCC5-FD72-2E7A-31B6-E2F0D7DF5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38698" y="332080"/>
            <a:ext cx="5727700" cy="57277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38EB586-2E94-5CC7-E802-9A8493551427}"/>
              </a:ext>
            </a:extLst>
          </p:cNvPr>
          <p:cNvSpPr txBox="1"/>
          <p:nvPr/>
        </p:nvSpPr>
        <p:spPr>
          <a:xfrm>
            <a:off x="3429000" y="1062663"/>
            <a:ext cx="8661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b="1" dirty="0">
                <a:latin typeface="Comic Sans MS" panose="030F0702030302020204" pitchFamily="66" charset="0"/>
              </a:rPr>
              <a:t>Hui, das war aber schnell!</a:t>
            </a:r>
          </a:p>
        </p:txBody>
      </p:sp>
    </p:spTree>
    <p:extLst>
      <p:ext uri="{BB962C8B-B14F-4D97-AF65-F5344CB8AC3E}">
        <p14:creationId xmlns:p14="http://schemas.microsoft.com/office/powerpoint/2010/main" val="363685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E6F00-3E57-A1F5-E23D-B533EBC89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E2712-8506-87EF-39B4-7FA11D923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5316" y="396748"/>
            <a:ext cx="7060135" cy="1816100"/>
          </a:xfrm>
        </p:spPr>
        <p:txBody>
          <a:bodyPr/>
          <a:lstStyle/>
          <a:p>
            <a:pPr algn="ctr"/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r>
              <a:rPr lang="de-DE" sz="5000" dirty="0">
                <a:latin typeface="Comic Sans MS" panose="030F0702030302020204" pitchFamily="66" charset="0"/>
                <a:ea typeface="Klee Medium" panose="02020600000000000000" pitchFamily="18" charset="-128"/>
              </a:rPr>
              <a:t>Augen zukneifen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7BC210D-CB19-CE14-7BEE-9FFE7F2E1BDD}"/>
              </a:ext>
            </a:extLst>
          </p:cNvPr>
          <p:cNvSpPr txBox="1"/>
          <p:nvPr/>
        </p:nvSpPr>
        <p:spPr>
          <a:xfrm>
            <a:off x="4691888" y="3021584"/>
            <a:ext cx="68707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latin typeface="Comic Sans MS" panose="030F0702030302020204" pitchFamily="66" charset="0"/>
              </a:rPr>
              <a:t>Drücke deine Augenlider fest zu.</a:t>
            </a:r>
          </a:p>
          <a:p>
            <a:endParaRPr lang="de-DE" sz="3000" dirty="0">
              <a:latin typeface="Comic Sans MS" panose="030F0702030302020204" pitchFamily="66" charset="0"/>
            </a:endParaRPr>
          </a:p>
          <a:p>
            <a:r>
              <a:rPr lang="de-DE" sz="3000" dirty="0">
                <a:latin typeface="Comic Sans MS" panose="030F0702030302020204" pitchFamily="66" charset="0"/>
              </a:rPr>
              <a:t>Öffne jetzt deine Augen </a:t>
            </a:r>
            <a:br>
              <a:rPr lang="de-DE" sz="3000" dirty="0">
                <a:latin typeface="Comic Sans MS" panose="030F0702030302020204" pitchFamily="66" charset="0"/>
              </a:rPr>
            </a:br>
            <a:r>
              <a:rPr lang="de-DE" sz="3000" dirty="0">
                <a:latin typeface="Comic Sans MS" panose="030F0702030302020204" pitchFamily="66" charset="0"/>
              </a:rPr>
              <a:t>so weit du kannst.</a:t>
            </a:r>
          </a:p>
          <a:p>
            <a:endParaRPr lang="de-DE" sz="3000" dirty="0">
              <a:latin typeface="Comic Sans MS" panose="030F0702030302020204" pitchFamily="66" charset="0"/>
            </a:endParaRPr>
          </a:p>
          <a:p>
            <a:r>
              <a:rPr lang="de-DE" sz="3000" dirty="0">
                <a:latin typeface="Comic Sans MS" panose="030F0702030302020204" pitchFamily="66" charset="0"/>
              </a:rPr>
              <a:t>Wiederhole die Übung 5 mal.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5528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D59F6-F210-59CD-DC5E-8844607B0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>
            <a:extLst>
              <a:ext uri="{FF2B5EF4-FFF2-40B4-BE49-F238E27FC236}">
                <a16:creationId xmlns:a16="http://schemas.microsoft.com/office/drawing/2014/main" id="{90E53CA8-078E-7C3A-C80B-8548CACB0446}"/>
              </a:ext>
            </a:extLst>
          </p:cNvPr>
          <p:cNvSpPr/>
          <p:nvPr/>
        </p:nvSpPr>
        <p:spPr>
          <a:xfrm>
            <a:off x="786384" y="1645920"/>
            <a:ext cx="3511296" cy="167421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048D45-74CC-B03C-BD0F-FB21ECF7E37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09600" y="282731"/>
            <a:ext cx="10972800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de-DE" sz="5000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sz="5000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r>
              <a:rPr lang="de-DE" sz="5000" dirty="0">
                <a:solidFill>
                  <a:schemeClr val="tx1"/>
                </a:solidFill>
                <a:latin typeface="Comic Sans MS" panose="030F0702030302020204" pitchFamily="66" charset="0"/>
              </a:rPr>
              <a:t>Folge den Pfeilen!</a:t>
            </a:r>
            <a:endParaRPr lang="de-DE" sz="5000" dirty="0">
              <a:solidFill>
                <a:schemeClr val="tx1"/>
              </a:solidFill>
              <a:latin typeface="Comic Sans MS" panose="030F0702030302020204" pitchFamily="66" charset="0"/>
              <a:ea typeface="Klee Medium" panose="02020600000000000000" pitchFamily="18" charset="-128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D1F7C19-C8D2-D3F0-9DBE-B7A0473CDF7E}"/>
              </a:ext>
            </a:extLst>
          </p:cNvPr>
          <p:cNvSpPr txBox="1"/>
          <p:nvPr/>
        </p:nvSpPr>
        <p:spPr>
          <a:xfrm>
            <a:off x="977646" y="1977652"/>
            <a:ext cx="37937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latin typeface="Comic Sans MS" panose="030F0702030302020204" pitchFamily="66" charset="0"/>
              </a:rPr>
              <a:t>Frühling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FFD5116-4FD6-7851-4416-BB3867C7B315}"/>
              </a:ext>
            </a:extLst>
          </p:cNvPr>
          <p:cNvSpPr txBox="1"/>
          <p:nvPr/>
        </p:nvSpPr>
        <p:spPr>
          <a:xfrm>
            <a:off x="2302256" y="5662124"/>
            <a:ext cx="37937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latin typeface="Comic Sans MS" panose="030F0702030302020204" pitchFamily="66" charset="0"/>
              </a:rPr>
              <a:t>Herbst</a:t>
            </a:r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23BEC51-75B4-135C-DF2B-DC3D582EA37A}"/>
              </a:ext>
            </a:extLst>
          </p:cNvPr>
          <p:cNvSpPr txBox="1"/>
          <p:nvPr/>
        </p:nvSpPr>
        <p:spPr>
          <a:xfrm>
            <a:off x="7753858" y="3691696"/>
            <a:ext cx="37937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latin typeface="Comic Sans MS" panose="030F0702030302020204" pitchFamily="66" charset="0"/>
              </a:rPr>
              <a:t>Sommer</a:t>
            </a: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5B58A2D-076B-4CDC-2EB6-61092219A832}"/>
              </a:ext>
            </a:extLst>
          </p:cNvPr>
          <p:cNvSpPr txBox="1"/>
          <p:nvPr/>
        </p:nvSpPr>
        <p:spPr>
          <a:xfrm>
            <a:off x="8228586" y="1476001"/>
            <a:ext cx="37937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latin typeface="Comic Sans MS" panose="030F0702030302020204" pitchFamily="66" charset="0"/>
              </a:rPr>
              <a:t>Winter</a:t>
            </a:r>
          </a:p>
          <a:p>
            <a:endParaRPr lang="de-DE" dirty="0"/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FE85C9CB-8F22-F5E0-07C2-DB5E3C015132}"/>
              </a:ext>
            </a:extLst>
          </p:cNvPr>
          <p:cNvCxnSpPr>
            <a:cxnSpLocks/>
          </p:cNvCxnSpPr>
          <p:nvPr/>
        </p:nvCxnSpPr>
        <p:spPr>
          <a:xfrm>
            <a:off x="4297680" y="2770632"/>
            <a:ext cx="3272282" cy="1444752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Verbinder: gewinkelt 11">
            <a:extLst>
              <a:ext uri="{FF2B5EF4-FFF2-40B4-BE49-F238E27FC236}">
                <a16:creationId xmlns:a16="http://schemas.microsoft.com/office/drawing/2014/main" id="{81B15B63-B674-B348-E928-522707449011}"/>
              </a:ext>
            </a:extLst>
          </p:cNvPr>
          <p:cNvCxnSpPr>
            <a:cxnSpLocks/>
          </p:cNvCxnSpPr>
          <p:nvPr/>
        </p:nvCxnSpPr>
        <p:spPr>
          <a:xfrm rot="10800000" flipV="1">
            <a:off x="5376672" y="5017508"/>
            <a:ext cx="3985514" cy="1014244"/>
          </a:xfrm>
          <a:prstGeom prst="bentConnector3">
            <a:avLst>
              <a:gd name="adj1" fmla="val 50000"/>
            </a:avLst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3EEEB55-57F0-6008-5F90-0469320CA310}"/>
              </a:ext>
            </a:extLst>
          </p:cNvPr>
          <p:cNvCxnSpPr/>
          <p:nvPr/>
        </p:nvCxnSpPr>
        <p:spPr>
          <a:xfrm>
            <a:off x="9351772" y="4546308"/>
            <a:ext cx="0" cy="47120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21FA5E72-8EA0-B8BB-26FF-DC7389E0F60A}"/>
              </a:ext>
            </a:extLst>
          </p:cNvPr>
          <p:cNvSpPr/>
          <p:nvPr/>
        </p:nvSpPr>
        <p:spPr>
          <a:xfrm>
            <a:off x="2194560" y="2571107"/>
            <a:ext cx="7164154" cy="3143893"/>
          </a:xfrm>
          <a:custGeom>
            <a:avLst/>
            <a:gdLst>
              <a:gd name="connsiteX0" fmla="*/ 0 w 7164154"/>
              <a:gd name="connsiteY0" fmla="*/ 3143893 h 3143893"/>
              <a:gd name="connsiteX1" fmla="*/ 1234440 w 7164154"/>
              <a:gd name="connsiteY1" fmla="*/ 1324237 h 3143893"/>
              <a:gd name="connsiteX2" fmla="*/ 2112264 w 7164154"/>
              <a:gd name="connsiteY2" fmla="*/ 2302645 h 3143893"/>
              <a:gd name="connsiteX3" fmla="*/ 3950208 w 7164154"/>
              <a:gd name="connsiteY3" fmla="*/ 290965 h 3143893"/>
              <a:gd name="connsiteX4" fmla="*/ 5541264 w 7164154"/>
              <a:gd name="connsiteY4" fmla="*/ 885325 h 3143893"/>
              <a:gd name="connsiteX5" fmla="*/ 6967728 w 7164154"/>
              <a:gd name="connsiteY5" fmla="*/ 71509 h 3143893"/>
              <a:gd name="connsiteX6" fmla="*/ 7150608 w 7164154"/>
              <a:gd name="connsiteY6" fmla="*/ 34933 h 3143893"/>
              <a:gd name="connsiteX7" fmla="*/ 7150608 w 7164154"/>
              <a:gd name="connsiteY7" fmla="*/ 16645 h 314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4154" h="3143893">
                <a:moveTo>
                  <a:pt x="0" y="3143893"/>
                </a:moveTo>
                <a:cubicBezTo>
                  <a:pt x="441198" y="2304169"/>
                  <a:pt x="882396" y="1464445"/>
                  <a:pt x="1234440" y="1324237"/>
                </a:cubicBezTo>
                <a:cubicBezTo>
                  <a:pt x="1586484" y="1184029"/>
                  <a:pt x="1659636" y="2474857"/>
                  <a:pt x="2112264" y="2302645"/>
                </a:cubicBezTo>
                <a:cubicBezTo>
                  <a:pt x="2564892" y="2130433"/>
                  <a:pt x="3378708" y="527185"/>
                  <a:pt x="3950208" y="290965"/>
                </a:cubicBezTo>
                <a:cubicBezTo>
                  <a:pt x="4521708" y="54745"/>
                  <a:pt x="5038344" y="921901"/>
                  <a:pt x="5541264" y="885325"/>
                </a:cubicBezTo>
                <a:cubicBezTo>
                  <a:pt x="6044184" y="848749"/>
                  <a:pt x="6699504" y="213241"/>
                  <a:pt x="6967728" y="71509"/>
                </a:cubicBezTo>
                <a:cubicBezTo>
                  <a:pt x="7235952" y="-70223"/>
                  <a:pt x="7120128" y="44077"/>
                  <a:pt x="7150608" y="34933"/>
                </a:cubicBezTo>
                <a:cubicBezTo>
                  <a:pt x="7181088" y="25789"/>
                  <a:pt x="7150608" y="19693"/>
                  <a:pt x="7150608" y="16645"/>
                </a:cubicBezTo>
              </a:path>
            </a:pathLst>
          </a:cu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ADE9F733-DBA9-ED01-3515-57FEB1673FDA}"/>
              </a:ext>
            </a:extLst>
          </p:cNvPr>
          <p:cNvCxnSpPr>
            <a:cxnSpLocks/>
          </p:cNvCxnSpPr>
          <p:nvPr/>
        </p:nvCxnSpPr>
        <p:spPr>
          <a:xfrm flipV="1">
            <a:off x="9187518" y="2426210"/>
            <a:ext cx="305562" cy="20277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Bogen 29">
            <a:extLst>
              <a:ext uri="{FF2B5EF4-FFF2-40B4-BE49-F238E27FC236}">
                <a16:creationId xmlns:a16="http://schemas.microsoft.com/office/drawing/2014/main" id="{51CEBE94-AE61-FF7A-D090-DFF541D39DE7}"/>
              </a:ext>
            </a:extLst>
          </p:cNvPr>
          <p:cNvSpPr/>
          <p:nvPr/>
        </p:nvSpPr>
        <p:spPr>
          <a:xfrm rot="9523660">
            <a:off x="2102288" y="5375145"/>
            <a:ext cx="1327294" cy="679708"/>
          </a:xfrm>
          <a:prstGeom prst="arc">
            <a:avLst>
              <a:gd name="adj1" fmla="val 20321590"/>
              <a:gd name="adj2" fmla="val 1217680"/>
            </a:avLst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327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0CA184B6-3482-4F43-87F0-BC765DCFD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6C869923-8380-4244-9548-802C33063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C06255F2-BC67-4DDE-B34E-AC4BA2183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55169443-FCCD-4C0A-8C69-18CD3FA09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Ein Schneemann mit einer Kappe und einem gelben Schal">
            <a:extLst>
              <a:ext uri="{FF2B5EF4-FFF2-40B4-BE49-F238E27FC236}">
                <a16:creationId xmlns:a16="http://schemas.microsoft.com/office/drawing/2014/main" id="{F1549721-3A25-FF3B-B099-D4DAC257B1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226" r="1" b="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56" name="Freeform: Shape 55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857AB30-DF0A-685C-C402-16792B13CE79}"/>
              </a:ext>
            </a:extLst>
          </p:cNvPr>
          <p:cNvSpPr txBox="1"/>
          <p:nvPr/>
        </p:nvSpPr>
        <p:spPr>
          <a:xfrm>
            <a:off x="734459" y="2844868"/>
            <a:ext cx="6877416" cy="3066706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Schnee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Schneeball</a:t>
            </a:r>
            <a:endParaRPr lang="en-US" sz="5000" spc="150" dirty="0">
              <a:solidFill>
                <a:schemeClr val="tx1">
                  <a:lumMod val="85000"/>
                  <a:lumOff val="15000"/>
                </a:schemeClr>
              </a:solidFill>
              <a:latin typeface="Comic Sans MS" panose="030F0702030302020204" pitchFamily="66" charset="0"/>
              <a:ea typeface="+mj-ea"/>
              <a:cs typeface="+mj-cs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Schneeballschlacht</a:t>
            </a:r>
            <a:endParaRPr lang="en-US" sz="5000" spc="150" dirty="0">
              <a:solidFill>
                <a:schemeClr val="tx1">
                  <a:lumMod val="85000"/>
                  <a:lumOff val="15000"/>
                </a:schemeClr>
              </a:solidFill>
              <a:latin typeface="Comic Sans MS" panose="030F0702030302020204" pitchFamily="66" charset="0"/>
              <a:ea typeface="+mj-ea"/>
              <a:cs typeface="+mj-cs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endParaRPr lang="en-US" sz="3800" spc="1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endParaRPr lang="en-US" sz="3800" spc="1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37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857AB30-DF0A-685C-C402-16792B13CE79}"/>
              </a:ext>
            </a:extLst>
          </p:cNvPr>
          <p:cNvSpPr txBox="1"/>
          <p:nvPr/>
        </p:nvSpPr>
        <p:spPr>
          <a:xfrm>
            <a:off x="0" y="142673"/>
            <a:ext cx="12002813" cy="7740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32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 schon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 schon auf 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 schon auf die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 schon auf die langen</a:t>
            </a:r>
          </a:p>
          <a:p>
            <a:pPr algn="ctr">
              <a:lnSpc>
                <a:spcPct val="150000"/>
              </a:lnSpc>
            </a:pP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Zebra Franz freut sich schon auf die langen Sommerferien.</a:t>
            </a:r>
          </a:p>
          <a:p>
            <a:pPr algn="ctr">
              <a:lnSpc>
                <a:spcPct val="150000"/>
              </a:lnSpc>
            </a:pPr>
            <a:endParaRPr lang="de-DE" sz="30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algn="ctr"/>
            <a:endParaRPr lang="de-DE" sz="44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315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452A2-E211-7B7C-D3B4-E169F3A32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231E460-222D-47A5-9ABB-CA54CF68F3C9}"/>
              </a:ext>
            </a:extLst>
          </p:cNvPr>
          <p:cNvSpPr txBox="1"/>
          <p:nvPr/>
        </p:nvSpPr>
        <p:spPr>
          <a:xfrm>
            <a:off x="400304" y="659011"/>
            <a:ext cx="1164031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30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  <a:p>
            <a:pPr algn="ctr"/>
            <a:r>
              <a:rPr lang="de-DE" sz="4000" dirty="0" err="1">
                <a:latin typeface="Comic Sans MS" panose="030F0702030302020204" pitchFamily="66" charset="0"/>
                <a:ea typeface="Klee Medium" panose="02020600000000000000" pitchFamily="18" charset="-128"/>
              </a:rPr>
              <a:t>ImSommergehtdieSonnemorgensfrühauf</a:t>
            </a:r>
            <a:r>
              <a:rPr lang="de-DE" sz="4000" dirty="0">
                <a:latin typeface="Comic Sans MS" panose="030F0702030302020204" pitchFamily="66" charset="0"/>
                <a:ea typeface="Klee Medium" panose="02020600000000000000" pitchFamily="18" charset="-128"/>
              </a:rPr>
              <a:t>.</a:t>
            </a: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endParaRPr lang="de-DE" sz="3000" dirty="0">
              <a:latin typeface="Comic Sans MS" panose="030F0702030302020204" pitchFamily="66" charset="0"/>
              <a:ea typeface="Klee Medium" panose="02020600000000000000" pitchFamily="18" charset="-128"/>
            </a:endParaRPr>
          </a:p>
          <a:p>
            <a:pPr algn="ctr"/>
            <a:r>
              <a:rPr lang="de-DE" sz="3000" dirty="0" err="1">
                <a:latin typeface="Comic Sans MS" panose="030F0702030302020204" pitchFamily="66" charset="0"/>
                <a:ea typeface="Klee Medium" panose="02020600000000000000" pitchFamily="18" charset="-128"/>
              </a:rPr>
              <a:t>ZudenHerbstmonatengehörenSeptemberOktoberundNovember</a:t>
            </a:r>
            <a:r>
              <a:rPr lang="de-DE" sz="3000" dirty="0">
                <a:latin typeface="Comic Sans MS" panose="030F0702030302020204" pitchFamily="66" charset="0"/>
                <a:ea typeface="Klee Medium" panose="02020600000000000000" pitchFamily="18" charset="-128"/>
              </a:rPr>
              <a:t>.</a:t>
            </a:r>
          </a:p>
          <a:p>
            <a:pPr algn="ctr"/>
            <a:endParaRPr lang="de-DE" sz="44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pic>
        <p:nvPicPr>
          <p:cNvPr id="4" name="Grafik 3" descr="Schlange Silhouette">
            <a:extLst>
              <a:ext uri="{FF2B5EF4-FFF2-40B4-BE49-F238E27FC236}">
                <a16:creationId xmlns:a16="http://schemas.microsoft.com/office/drawing/2014/main" id="{C158BE1C-8202-E1AC-FF64-99CE29655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200693">
            <a:off x="4208960" y="1924046"/>
            <a:ext cx="3549354" cy="354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AA491-E522-ADD4-447D-26C55B7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B838E2-CB9C-366D-2DC3-DFBC88614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618" y="2935443"/>
            <a:ext cx="8394306" cy="1396053"/>
          </a:xfrm>
        </p:spPr>
        <p:txBody>
          <a:bodyPr vert="horz" lIns="109728" tIns="109728" rIns="109728" bIns="91440" rtlCol="0" anchor="b">
            <a:normAutofit fontScale="90000"/>
          </a:bodyPr>
          <a:lstStyle/>
          <a:p>
            <a:pPr algn="ctr">
              <a:lnSpc>
                <a:spcPct val="110000"/>
              </a:lnSpc>
            </a:pP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r>
              <a:rPr lang="en-US" sz="7800" dirty="0" err="1">
                <a:latin typeface="Comic Sans MS" panose="030F0702030302020204" pitchFamily="66" charset="0"/>
              </a:rPr>
              <a:t>Geschafft</a:t>
            </a:r>
            <a:r>
              <a:rPr lang="en-US" sz="7800" dirty="0"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93B21E1-0264-3C50-D961-35087DEEDD0C}"/>
              </a:ext>
            </a:extLst>
          </p:cNvPr>
          <p:cNvSpPr txBox="1"/>
          <p:nvPr/>
        </p:nvSpPr>
        <p:spPr>
          <a:xfrm>
            <a:off x="2002540" y="4331496"/>
            <a:ext cx="7958515" cy="862394"/>
          </a:xfrm>
          <a:prstGeom prst="rect">
            <a:avLst/>
          </a:prstGeom>
        </p:spPr>
        <p:txBody>
          <a:bodyPr vert="horz" lIns="109728" tIns="109728" rIns="109728" bIns="91440" rtlCol="0" anchor="t">
            <a:noAutofit/>
          </a:bodyPr>
          <a:lstStyle/>
          <a:p>
            <a:pPr algn="ctr">
              <a:lnSpc>
                <a:spcPct val="120000"/>
              </a:lnSpc>
              <a:spcBef>
                <a:spcPts val="930"/>
              </a:spcBef>
            </a:pP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Klopfe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dein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Gesicht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mit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allen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5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Fingerspitzen</a:t>
            </a:r>
            <a:r>
              <a:rPr lang="en-US" sz="5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ab.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95AB31D-4529-1CB1-D69A-EEBE1F399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886" y="347248"/>
            <a:ext cx="1974779" cy="2694402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5EA19CE-12B9-8C03-7268-889BED19F9B6}"/>
              </a:ext>
            </a:extLst>
          </p:cNvPr>
          <p:cNvSpPr txBox="1"/>
          <p:nvPr/>
        </p:nvSpPr>
        <p:spPr>
          <a:xfrm>
            <a:off x="5191972" y="3041650"/>
            <a:ext cx="3661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Friederike </a:t>
            </a:r>
            <a:r>
              <a:rPr lang="de-DE" sz="800" dirty="0" err="1"/>
              <a:t>Ablang</a:t>
            </a:r>
            <a:r>
              <a:rPr lang="de-DE" sz="800" dirty="0"/>
              <a:t>, Berlin</a:t>
            </a:r>
          </a:p>
        </p:txBody>
      </p:sp>
    </p:spTree>
    <p:extLst>
      <p:ext uri="{BB962C8B-B14F-4D97-AF65-F5344CB8AC3E}">
        <p14:creationId xmlns:p14="http://schemas.microsoft.com/office/powerpoint/2010/main" val="1266702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CA184B6-3482-4F43-87F0-BC765DCFD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C869923-8380-4244-9548-802C33063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06255F2-BC67-4DDE-B34E-AC4BA2183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5169443-FCCD-4C0A-8C69-18CD3FA09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374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3C85561-90D2-4AFA-B2C5-F2D61D86C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37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773B575-5F87-4050-02C5-F9C7305D6E39}"/>
              </a:ext>
            </a:extLst>
          </p:cNvPr>
          <p:cNvSpPr txBox="1"/>
          <p:nvPr/>
        </p:nvSpPr>
        <p:spPr>
          <a:xfrm>
            <a:off x="780812" y="2544631"/>
            <a:ext cx="9772650" cy="3066706"/>
          </a:xfrm>
          <a:prstGeom prst="rect">
            <a:avLst/>
          </a:prstGeom>
        </p:spPr>
        <p:txBody>
          <a:bodyPr vert="horz" lIns="109728" tIns="109728" rIns="109728" bIns="91440" rtlCol="0" anchor="b"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Juhu, du </a:t>
            </a:r>
            <a:r>
              <a:rPr lang="en-US" sz="6000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bist</a:t>
            </a:r>
            <a:r>
              <a:rPr lang="en-US" sz="60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nun fit!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endParaRPr lang="en-US" sz="6000" spc="150" dirty="0">
              <a:solidFill>
                <a:schemeClr val="tx1">
                  <a:lumMod val="85000"/>
                  <a:lumOff val="15000"/>
                </a:schemeClr>
              </a:solidFill>
              <a:latin typeface="Comic Sans MS" panose="030F0702030302020204" pitchFamily="66" charset="0"/>
              <a:ea typeface="+mj-ea"/>
              <a:cs typeface="+mj-cs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Viel </a:t>
            </a:r>
            <a:r>
              <a:rPr lang="en-US" sz="6000" b="1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Spaß</a:t>
            </a:r>
            <a:r>
              <a:rPr lang="en-US" sz="60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</a:t>
            </a:r>
            <a:r>
              <a:rPr lang="en-US" sz="6000" b="1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beim</a:t>
            </a:r>
            <a:r>
              <a:rPr lang="en-US" sz="60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spc="1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Lesetandem</a:t>
            </a:r>
            <a:r>
              <a:rPr lang="en-US" sz="60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56DCBAA-3999-C208-0163-0732E7856E6B}"/>
              </a:ext>
            </a:extLst>
          </p:cNvPr>
          <p:cNvSpPr txBox="1"/>
          <p:nvPr/>
        </p:nvSpPr>
        <p:spPr>
          <a:xfrm>
            <a:off x="9437244" y="5611337"/>
            <a:ext cx="3661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Friederike </a:t>
            </a:r>
            <a:r>
              <a:rPr lang="de-DE" sz="800" dirty="0" err="1"/>
              <a:t>Ablang</a:t>
            </a:r>
            <a:r>
              <a:rPr lang="de-DE" sz="800" dirty="0"/>
              <a:t>, Berlin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B63132F-5404-AEB1-684F-6AB35161F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5314" y="1795078"/>
            <a:ext cx="2783146" cy="379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67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916FE2-6F94-7DD8-B8F1-D599EAA1A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Picture 5" descr="Weiße Buchstaben des Alphabets, flachgelegt und gestapelt">
            <a:extLst>
              <a:ext uri="{FF2B5EF4-FFF2-40B4-BE49-F238E27FC236}">
                <a16:creationId xmlns:a16="http://schemas.microsoft.com/office/drawing/2014/main" id="{249D515E-9ACB-83A4-7B6B-AB80383832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182" b="-1"/>
          <a:stretch/>
        </p:blipFill>
        <p:spPr>
          <a:xfrm>
            <a:off x="6636" y="10"/>
            <a:ext cx="9947062" cy="6857990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8B598134-D292-43E6-9C55-117198046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1834" y="0"/>
            <a:ext cx="4980168" cy="6858000"/>
          </a:xfrm>
          <a:custGeom>
            <a:avLst/>
            <a:gdLst>
              <a:gd name="connsiteX0" fmla="*/ 1623023 w 4901771"/>
              <a:gd name="connsiteY0" fmla="*/ 0 h 6858000"/>
              <a:gd name="connsiteX1" fmla="*/ 2716256 w 4901771"/>
              <a:gd name="connsiteY1" fmla="*/ 0 h 6858000"/>
              <a:gd name="connsiteX2" fmla="*/ 3496422 w 4901771"/>
              <a:gd name="connsiteY2" fmla="*/ 0 h 6858000"/>
              <a:gd name="connsiteX3" fmla="*/ 4544484 w 4901771"/>
              <a:gd name="connsiteY3" fmla="*/ 0 h 6858000"/>
              <a:gd name="connsiteX4" fmla="*/ 4710787 w 4901771"/>
              <a:gd name="connsiteY4" fmla="*/ 0 h 6858000"/>
              <a:gd name="connsiteX5" fmla="*/ 4901771 w 4901771"/>
              <a:gd name="connsiteY5" fmla="*/ 0 h 6858000"/>
              <a:gd name="connsiteX6" fmla="*/ 4901771 w 4901771"/>
              <a:gd name="connsiteY6" fmla="*/ 6858000 h 6858000"/>
              <a:gd name="connsiteX7" fmla="*/ 4710787 w 4901771"/>
              <a:gd name="connsiteY7" fmla="*/ 6858000 h 6858000"/>
              <a:gd name="connsiteX8" fmla="*/ 4544484 w 4901771"/>
              <a:gd name="connsiteY8" fmla="*/ 6858000 h 6858000"/>
              <a:gd name="connsiteX9" fmla="*/ 3496422 w 4901771"/>
              <a:gd name="connsiteY9" fmla="*/ 6858000 h 6858000"/>
              <a:gd name="connsiteX10" fmla="*/ 2716256 w 4901771"/>
              <a:gd name="connsiteY10" fmla="*/ 6858000 h 6858000"/>
              <a:gd name="connsiteX11" fmla="*/ 2502754 w 4901771"/>
              <a:gd name="connsiteY11" fmla="*/ 6858000 h 6858000"/>
              <a:gd name="connsiteX12" fmla="*/ 2390998 w 4901771"/>
              <a:gd name="connsiteY12" fmla="*/ 6780599 h 6858000"/>
              <a:gd name="connsiteX13" fmla="*/ 1874350 w 4901771"/>
              <a:gd name="connsiteY13" fmla="*/ 6374814 h 6858000"/>
              <a:gd name="connsiteX14" fmla="*/ 0 w 4901771"/>
              <a:gd name="connsiteY14" fmla="*/ 3621656 h 6858000"/>
              <a:gd name="connsiteX15" fmla="*/ 1600899 w 4901771"/>
              <a:gd name="connsiteY15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274DD28-7F77-011E-2415-A2ADF5A74BC1}"/>
              </a:ext>
            </a:extLst>
          </p:cNvPr>
          <p:cNvSpPr txBox="1"/>
          <p:nvPr/>
        </p:nvSpPr>
        <p:spPr>
          <a:xfrm>
            <a:off x="7834873" y="2922529"/>
            <a:ext cx="4455911" cy="1944371"/>
          </a:xfrm>
          <a:prstGeom prst="rect">
            <a:avLst/>
          </a:prstGeom>
        </p:spPr>
        <p:txBody>
          <a:bodyPr vert="horz" lIns="109728" tIns="109728" rIns="109728" bIns="91440" rtlCol="0" anchor="b">
            <a:no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spc="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Finde</a:t>
            </a:r>
            <a:r>
              <a:rPr lang="en-US" sz="500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</a:t>
            </a:r>
            <a:r>
              <a:rPr lang="en-US" sz="5000" b="1" spc="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ein</a:t>
            </a:r>
            <a:r>
              <a:rPr lang="en-US" sz="500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G!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endParaRPr lang="en-US" sz="5000" b="1" spc="15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spc="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Finde</a:t>
            </a:r>
            <a:r>
              <a:rPr lang="en-US" sz="500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</a:t>
            </a:r>
            <a:r>
              <a:rPr lang="en-US" sz="5000" b="1" spc="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ein</a:t>
            </a:r>
            <a:r>
              <a:rPr lang="en-US" sz="500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 M!</a:t>
            </a:r>
          </a:p>
        </p:txBody>
      </p:sp>
    </p:spTree>
    <p:extLst>
      <p:ext uri="{BB962C8B-B14F-4D97-AF65-F5344CB8AC3E}">
        <p14:creationId xmlns:p14="http://schemas.microsoft.com/office/powerpoint/2010/main" val="58795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3240643-BF21-6DE4-B843-44B23E37A24E}"/>
              </a:ext>
            </a:extLst>
          </p:cNvPr>
          <p:cNvSpPr txBox="1"/>
          <p:nvPr/>
        </p:nvSpPr>
        <p:spPr>
          <a:xfrm>
            <a:off x="769862" y="411480"/>
            <a:ext cx="1065227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000" b="1" dirty="0">
                <a:latin typeface="Comic Sans MS" panose="030F0702030302020204" pitchFamily="66" charset="0"/>
                <a:ea typeface="Klee Medium" panose="02020600000000000000" pitchFamily="18" charset="-128"/>
              </a:rPr>
              <a:t>Welche Buchstaben passen nicht?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A43961-E7BE-0187-16AE-6E8B566E1E5A}"/>
              </a:ext>
            </a:extLst>
          </p:cNvPr>
          <p:cNvSpPr/>
          <p:nvPr/>
        </p:nvSpPr>
        <p:spPr>
          <a:xfrm>
            <a:off x="2313432" y="1371600"/>
            <a:ext cx="7635240" cy="50749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000" dirty="0"/>
              <a:t>NNNNNNNNONNNNNNNNNN</a:t>
            </a:r>
            <a:br>
              <a:rPr lang="de-DE" sz="4000" dirty="0"/>
            </a:br>
            <a:r>
              <a:rPr lang="de-DE" sz="4000" dirty="0"/>
              <a:t>NNNNNNBNNNNBNNNNNNN</a:t>
            </a:r>
          </a:p>
          <a:p>
            <a:pPr algn="ctr"/>
            <a:r>
              <a:rPr lang="de-DE" sz="4000" dirty="0"/>
              <a:t>NNNNNNMNNNNNNNNNNNN</a:t>
            </a:r>
          </a:p>
          <a:p>
            <a:pPr algn="ctr"/>
            <a:r>
              <a:rPr lang="de-DE" sz="4000" dirty="0"/>
              <a:t>NNNKNNNNNNVNNNNNVNN</a:t>
            </a:r>
          </a:p>
          <a:p>
            <a:pPr algn="ctr"/>
            <a:r>
              <a:rPr lang="de-DE" sz="4000" dirty="0"/>
              <a:t>NNWNNNNNMNNNNNNNNNN</a:t>
            </a:r>
          </a:p>
          <a:p>
            <a:pPr algn="ctr"/>
            <a:r>
              <a:rPr lang="de-DE" sz="4000" dirty="0"/>
              <a:t>NNXNNENNNNNNNTNNNNNN</a:t>
            </a:r>
          </a:p>
          <a:p>
            <a:pPr algn="ctr"/>
            <a:r>
              <a:rPr lang="de-DE" sz="4000" dirty="0"/>
              <a:t>NDNNNNNNNNNANNNNNNN</a:t>
            </a:r>
          </a:p>
        </p:txBody>
      </p:sp>
    </p:spTree>
    <p:extLst>
      <p:ext uri="{BB962C8B-B14F-4D97-AF65-F5344CB8AC3E}">
        <p14:creationId xmlns:p14="http://schemas.microsoft.com/office/powerpoint/2010/main" val="4104412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263F9-CE6A-F786-72DC-6B6127C30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349C5-6C5F-2D31-2F97-557248D1E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3660" y="654304"/>
            <a:ext cx="7060135" cy="1075436"/>
          </a:xfrm>
        </p:spPr>
        <p:txBody>
          <a:bodyPr/>
          <a:lstStyle/>
          <a:p>
            <a:pPr algn="ctr"/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br>
              <a:rPr lang="de-DE" dirty="0">
                <a:latin typeface="Klee Medium" panose="02020600000000000000" pitchFamily="18" charset="-128"/>
                <a:ea typeface="Klee Medium" panose="02020600000000000000" pitchFamily="18" charset="-128"/>
              </a:rPr>
            </a:br>
            <a:r>
              <a:rPr lang="de-DE" sz="5000" dirty="0">
                <a:latin typeface="Comic Sans MS" panose="030F0702030302020204" pitchFamily="66" charset="0"/>
                <a:ea typeface="Klee Medium" panose="02020600000000000000" pitchFamily="18" charset="-128"/>
              </a:rPr>
              <a:t>Stirn runzeln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C527337-77A4-4287-88DD-0B8B0062068B}"/>
              </a:ext>
            </a:extLst>
          </p:cNvPr>
          <p:cNvSpPr txBox="1"/>
          <p:nvPr/>
        </p:nvSpPr>
        <p:spPr>
          <a:xfrm>
            <a:off x="5231384" y="2335784"/>
            <a:ext cx="68707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latin typeface="Comic Sans MS" panose="030F0702030302020204" pitchFamily="66" charset="0"/>
              </a:rPr>
              <a:t>Zieh deine Augenbrauen hoch.</a:t>
            </a:r>
          </a:p>
          <a:p>
            <a:endParaRPr lang="de-DE" sz="3000" dirty="0">
              <a:latin typeface="Comic Sans MS" panose="030F0702030302020204" pitchFamily="66" charset="0"/>
            </a:endParaRPr>
          </a:p>
          <a:p>
            <a:r>
              <a:rPr lang="de-DE" sz="3000" dirty="0">
                <a:latin typeface="Comic Sans MS" panose="030F0702030302020204" pitchFamily="66" charset="0"/>
              </a:rPr>
              <a:t>Zähle bis 3.</a:t>
            </a:r>
          </a:p>
          <a:p>
            <a:endParaRPr lang="de-DE" sz="3000" dirty="0">
              <a:latin typeface="Comic Sans MS" panose="030F0702030302020204" pitchFamily="66" charset="0"/>
            </a:endParaRPr>
          </a:p>
          <a:p>
            <a:r>
              <a:rPr lang="de-DE" sz="3000" dirty="0">
                <a:latin typeface="Comic Sans MS" panose="030F0702030302020204" pitchFamily="66" charset="0"/>
              </a:rPr>
              <a:t>Lass locker.</a:t>
            </a:r>
          </a:p>
          <a:p>
            <a:endParaRPr lang="de-DE" sz="3000" dirty="0">
              <a:latin typeface="Comic Sans MS" panose="030F0702030302020204" pitchFamily="66" charset="0"/>
            </a:endParaRPr>
          </a:p>
          <a:p>
            <a:r>
              <a:rPr lang="de-DE" sz="3000" dirty="0">
                <a:latin typeface="Comic Sans MS" panose="030F0702030302020204" pitchFamily="66" charset="0"/>
              </a:rPr>
              <a:t>Wiederhole 5 mal.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129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6379B0-C24F-D82A-279A-1F5BC05DF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888" y="1905441"/>
            <a:ext cx="8394306" cy="1396053"/>
          </a:xfrm>
        </p:spPr>
        <p:txBody>
          <a:bodyPr anchor="b">
            <a:noAutofit/>
          </a:bodyPr>
          <a:lstStyle/>
          <a:p>
            <a:pPr algn="ctr"/>
            <a:r>
              <a:rPr lang="de-DE" sz="5000" dirty="0">
                <a:latin typeface="Comic Sans MS" panose="030F0702030302020204" pitchFamily="66" charset="0"/>
                <a:ea typeface="Klee Medium" panose="02020600000000000000" pitchFamily="18" charset="-128"/>
              </a:rPr>
              <a:t>Weiter geht‘s mit Blitzlesen!</a:t>
            </a:r>
          </a:p>
        </p:txBody>
      </p:sp>
      <p:pic>
        <p:nvPicPr>
          <p:cNvPr id="5" name="Grafik 4" descr="Blitz mit einfarbiger Füllung">
            <a:extLst>
              <a:ext uri="{FF2B5EF4-FFF2-40B4-BE49-F238E27FC236}">
                <a16:creationId xmlns:a16="http://schemas.microsoft.com/office/drawing/2014/main" id="{7F4AF0AF-9E0D-B577-012B-23D48C09F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8559" y="727904"/>
            <a:ext cx="3751126" cy="3751126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2EDF6624-61C9-B71F-8BF3-EEACD2D2F4E7}"/>
              </a:ext>
            </a:extLst>
          </p:cNvPr>
          <p:cNvSpPr txBox="1"/>
          <p:nvPr/>
        </p:nvSpPr>
        <p:spPr>
          <a:xfrm>
            <a:off x="3534204" y="4551160"/>
            <a:ext cx="470513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000" dirty="0">
                <a:latin typeface="Comic Sans MS" panose="030F0702030302020204" pitchFamily="66" charset="0"/>
              </a:rPr>
              <a:t>Bist du bereit?</a:t>
            </a:r>
          </a:p>
        </p:txBody>
      </p:sp>
    </p:spTree>
    <p:extLst>
      <p:ext uri="{BB962C8B-B14F-4D97-AF65-F5344CB8AC3E}">
        <p14:creationId xmlns:p14="http://schemas.microsoft.com/office/powerpoint/2010/main" val="145226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2255940" y="2613392"/>
            <a:ext cx="741260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Som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mer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zeit</a:t>
            </a:r>
          </a:p>
        </p:txBody>
      </p:sp>
    </p:spTree>
    <p:extLst>
      <p:ext uri="{BB962C8B-B14F-4D97-AF65-F5344CB8AC3E}">
        <p14:creationId xmlns:p14="http://schemas.microsoft.com/office/powerpoint/2010/main" val="121790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394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4BFAB9F-C5B6-EA45-C31E-C2160815304C}"/>
              </a:ext>
            </a:extLst>
          </p:cNvPr>
          <p:cNvSpPr txBox="1"/>
          <p:nvPr/>
        </p:nvSpPr>
        <p:spPr>
          <a:xfrm>
            <a:off x="2497899" y="2504470"/>
            <a:ext cx="719620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Win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ter</a:t>
            </a:r>
            <a:r>
              <a:rPr lang="de-DE" sz="10000" dirty="0">
                <a:latin typeface="Comic Sans MS" panose="030F0702030302020204" pitchFamily="66" charset="0"/>
                <a:ea typeface="Klee Medium" panose="02020600000000000000" pitchFamily="18" charset="-128"/>
              </a:rPr>
              <a:t>ru</a:t>
            </a:r>
            <a:r>
              <a:rPr lang="de-DE" sz="10000" dirty="0">
                <a:solidFill>
                  <a:srgbClr val="00B050"/>
                </a:solidFill>
                <a:latin typeface="Comic Sans MS" panose="030F0702030302020204" pitchFamily="66" charset="0"/>
                <a:ea typeface="Klee Medium" panose="02020600000000000000" pitchFamily="18" charset="-128"/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283326675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Breitbild</PresentationFormat>
  <Paragraphs>72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0" baseType="lpstr">
      <vt:lpstr>Meiryo</vt:lpstr>
      <vt:lpstr>Comic Sans MS</vt:lpstr>
      <vt:lpstr>Corbel</vt:lpstr>
      <vt:lpstr>Klee Medium</vt:lpstr>
      <vt:lpstr>SketchLinesVTI</vt:lpstr>
      <vt:lpstr>   Lesezeit   Wir wärmen uns auf!</vt:lpstr>
      <vt:lpstr>      Augen zukneifen</vt:lpstr>
      <vt:lpstr>PowerPoint-Präsentation</vt:lpstr>
      <vt:lpstr>PowerPoint-Präsentation</vt:lpstr>
      <vt:lpstr>      Stirn runzeln</vt:lpstr>
      <vt:lpstr>Weiter geht‘s mit Blitzlesen!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Bist du bereit für das nächste Level?</vt:lpstr>
      <vt:lpstr>  Folge den Pfeilen!</vt:lpstr>
      <vt:lpstr>PowerPoint-Präsentation</vt:lpstr>
      <vt:lpstr>PowerPoint-Präsentation</vt:lpstr>
      <vt:lpstr>PowerPoint-Präsentation</vt:lpstr>
      <vt:lpstr>   Geschafft!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Sonja Senst</dc:creator>
  <cp:lastModifiedBy>Lehrer 357249_1</cp:lastModifiedBy>
  <cp:revision>21</cp:revision>
  <dcterms:created xsi:type="dcterms:W3CDTF">2025-01-31T16:51:12Z</dcterms:created>
  <dcterms:modified xsi:type="dcterms:W3CDTF">2025-02-13T18:29:39Z</dcterms:modified>
</cp:coreProperties>
</file>