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309" r:id="rId4"/>
    <p:sldId id="310" r:id="rId5"/>
    <p:sldId id="311" r:id="rId6"/>
    <p:sldId id="312" r:id="rId7"/>
    <p:sldId id="305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9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799E255-9294-4583-E530-48315BA03C27}"/>
              </a:ext>
            </a:extLst>
          </p:cNvPr>
          <p:cNvSpPr/>
          <p:nvPr userDrawn="1"/>
        </p:nvSpPr>
        <p:spPr>
          <a:xfrm>
            <a:off x="0" y="1268412"/>
            <a:ext cx="12193221" cy="5589587"/>
          </a:xfrm>
          <a:prstGeom prst="rect">
            <a:avLst/>
          </a:prstGeom>
          <a:solidFill>
            <a:srgbClr val="DD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9A391B-6369-662E-3338-F66871C8B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6" y="5954352"/>
            <a:ext cx="1611040" cy="918635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ABB907A3-F817-3066-5F67-E581274385F1}"/>
              </a:ext>
            </a:extLst>
          </p:cNvPr>
          <p:cNvSpPr txBox="1"/>
          <p:nvPr userDrawn="1"/>
        </p:nvSpPr>
        <p:spPr>
          <a:xfrm>
            <a:off x="1483467" y="6472902"/>
            <a:ext cx="4612533" cy="4028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Ernst Klett Verlag GmbH, Stuttgart 2025 | www.klett.de | Alle Rechte vorbehalten. Von dieser Druckvorlage ist die Vervielfältigung für den eigenen Unterrichtsgebrauch gestattet. Die Kopiergebühren sind abgegolten.</a:t>
            </a:r>
            <a:endParaRPr lang="de-DE" sz="700" dirty="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848188A-0256-33B9-CC64-E43EE69A129C}"/>
              </a:ext>
            </a:extLst>
          </p:cNvPr>
          <p:cNvSpPr txBox="1"/>
          <p:nvPr userDrawn="1"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41773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34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55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05CEF-6AC0-5B3D-9CCE-570D7B11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D7B2F9-E5EF-5BA9-CD67-4C1F05037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0DEF87-28A8-D516-6F2E-C17589E8E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A31A5F-6B4C-AD5D-9226-05BE153FDC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04C77D-FAB7-B1A3-B0BC-DCFD2216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6933C9-FCDE-FD76-09D0-C7F2C8B2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50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86CDB-1569-686B-9849-1930CE10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E69FA7-D9E2-FDCD-78F5-2843DB1D8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C6B3B5A-EE4C-A8B3-4350-1EF0ED206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90EF96-5A65-007D-D106-452D98BA2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0BCF330-F21F-8FBC-B1A5-6ED506A66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A59F7E-2314-7B67-F4C2-0C5C8E70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CD33617-1A2D-63D7-73CC-FB658295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B654B5-2BB2-B8CF-25DC-1A7E64DB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04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83B1D-FC61-310E-5B45-B8F6731E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9AC3E30-3A1D-D18F-ED5C-004D4924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E01DC38-620B-37A8-C5AD-88F5C90F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12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49EF36-846A-BCAB-A96E-3F8866BC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AD9C1E3-77AD-9EC0-B4F5-6984D2CB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8A845E-25F3-3517-2AC1-4569311F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08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F4F9C7-2D08-267C-7218-7167EBD4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E3D14E-D6D1-C9F9-9010-B6520EE21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DACCC24-DDE7-AB88-6354-5129BA6DA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BC114A-4C03-F74B-33B7-B70A3D70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6B0E57C-973C-A323-9FA7-7FAC9F71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585579-6339-598E-504D-D68B27DD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919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63D93-C634-00F4-3363-F0E56D8A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E477706-A220-01A5-CE3D-256E9F914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9AEA81-8DDA-A64F-7AE7-1848FDBFC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96675F-BB8C-FC4F-FC06-97F4A53F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7F8FDF-35C6-03FD-2C15-6E7755C4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A4AC1E-1394-8FDD-A3A0-DE07CE00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86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098C8-8438-1EE2-9CFC-30F370ED2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CF00FD-BA5F-93EF-BD8C-2FF35AF10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3D81A9-2B2D-7330-8036-756D298C3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5006AD-3FC9-8502-498F-ED8692CC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7504E0-6CF6-C3DE-9CB0-EF57C1081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939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7D37A32-763F-EA9A-0100-F21F912EB2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E84BEB-F935-1234-5397-AADCEC412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42475D-873D-1BB5-1242-EE0CFC56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350446-5261-8FA2-2423-76A00DA52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D2FFD-1D27-A586-BC2E-5DE0342B9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53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6FB28FC-6EBF-7F6A-A957-BD8F5BD004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7436"/>
            <a:ext cx="12192000" cy="944880"/>
          </a:xfrm>
          <a:prstGeom prst="rect">
            <a:avLst/>
          </a:prstGeom>
        </p:spPr>
      </p:pic>
      <p:sp>
        <p:nvSpPr>
          <p:cNvPr id="9" name="Rechteck 9">
            <a:extLst>
              <a:ext uri="{FF2B5EF4-FFF2-40B4-BE49-F238E27FC236}">
                <a16:creationId xmlns:a16="http://schemas.microsoft.com/office/drawing/2014/main" id="{C314CA84-E27F-F631-DDA9-C68EFC7AE557}"/>
              </a:ext>
            </a:extLst>
          </p:cNvPr>
          <p:cNvSpPr/>
          <p:nvPr userDrawn="1"/>
        </p:nvSpPr>
        <p:spPr>
          <a:xfrm>
            <a:off x="-6527" y="-11853"/>
            <a:ext cx="12198527" cy="1265277"/>
          </a:xfrm>
          <a:custGeom>
            <a:avLst/>
            <a:gdLst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0 w 12192000"/>
              <a:gd name="connsiteY3" fmla="*/ 1258888 h 1258888"/>
              <a:gd name="connsiteX4" fmla="*/ 0 w 12192000"/>
              <a:gd name="connsiteY4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66447 w 12192000"/>
              <a:gd name="connsiteY3" fmla="*/ 1255059 h 1258888"/>
              <a:gd name="connsiteX4" fmla="*/ 0 w 12192000"/>
              <a:gd name="connsiteY4" fmla="*/ 1258888 h 1258888"/>
              <a:gd name="connsiteX5" fmla="*/ 0 w 12192000"/>
              <a:gd name="connsiteY5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75412 w 12192000"/>
              <a:gd name="connsiteY3" fmla="*/ 582706 h 1258888"/>
              <a:gd name="connsiteX4" fmla="*/ 0 w 12192000"/>
              <a:gd name="connsiteY4" fmla="*/ 1258888 h 1258888"/>
              <a:gd name="connsiteX5" fmla="*/ 0 w 12192000"/>
              <a:gd name="connsiteY5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75412 w 12192000"/>
              <a:gd name="connsiteY3" fmla="*/ 582706 h 1258888"/>
              <a:gd name="connsiteX4" fmla="*/ 0 w 12192000"/>
              <a:gd name="connsiteY4" fmla="*/ 927194 h 1258888"/>
              <a:gd name="connsiteX5" fmla="*/ 0 w 12192000"/>
              <a:gd name="connsiteY5" fmla="*/ 0 h 1258888"/>
              <a:gd name="connsiteX0" fmla="*/ 0 w 12209929"/>
              <a:gd name="connsiteY0" fmla="*/ 0 h 927194"/>
              <a:gd name="connsiteX1" fmla="*/ 12192000 w 12209929"/>
              <a:gd name="connsiteY1" fmla="*/ 0 h 927194"/>
              <a:gd name="connsiteX2" fmla="*/ 12209929 w 12209929"/>
              <a:gd name="connsiteY2" fmla="*/ 712040 h 927194"/>
              <a:gd name="connsiteX3" fmla="*/ 4975412 w 12209929"/>
              <a:gd name="connsiteY3" fmla="*/ 582706 h 927194"/>
              <a:gd name="connsiteX4" fmla="*/ 0 w 12209929"/>
              <a:gd name="connsiteY4" fmla="*/ 927194 h 927194"/>
              <a:gd name="connsiteX5" fmla="*/ 0 w 12209929"/>
              <a:gd name="connsiteY5" fmla="*/ 0 h 927194"/>
              <a:gd name="connsiteX0" fmla="*/ 0 w 12192000"/>
              <a:gd name="connsiteY0" fmla="*/ 0 h 963052"/>
              <a:gd name="connsiteX1" fmla="*/ 12192000 w 12192000"/>
              <a:gd name="connsiteY1" fmla="*/ 0 h 963052"/>
              <a:gd name="connsiteX2" fmla="*/ 12183035 w 12192000"/>
              <a:gd name="connsiteY2" fmla="*/ 963052 h 963052"/>
              <a:gd name="connsiteX3" fmla="*/ 4975412 w 12192000"/>
              <a:gd name="connsiteY3" fmla="*/ 582706 h 963052"/>
              <a:gd name="connsiteX4" fmla="*/ 0 w 12192000"/>
              <a:gd name="connsiteY4" fmla="*/ 927194 h 963052"/>
              <a:gd name="connsiteX5" fmla="*/ 0 w 12192000"/>
              <a:gd name="connsiteY5" fmla="*/ 0 h 963052"/>
              <a:gd name="connsiteX0" fmla="*/ 0 w 12192000"/>
              <a:gd name="connsiteY0" fmla="*/ 0 h 1084729"/>
              <a:gd name="connsiteX1" fmla="*/ 12192000 w 12192000"/>
              <a:gd name="connsiteY1" fmla="*/ 0 h 1084729"/>
              <a:gd name="connsiteX2" fmla="*/ 12183035 w 12192000"/>
              <a:gd name="connsiteY2" fmla="*/ 963052 h 1084729"/>
              <a:gd name="connsiteX3" fmla="*/ 4823012 w 12192000"/>
              <a:gd name="connsiteY3" fmla="*/ 1084729 h 1084729"/>
              <a:gd name="connsiteX4" fmla="*/ 0 w 12192000"/>
              <a:gd name="connsiteY4" fmla="*/ 927194 h 1084729"/>
              <a:gd name="connsiteX5" fmla="*/ 0 w 12192000"/>
              <a:gd name="connsiteY5" fmla="*/ 0 h 1084729"/>
              <a:gd name="connsiteX0" fmla="*/ 0 w 12192000"/>
              <a:gd name="connsiteY0" fmla="*/ 0 h 1106489"/>
              <a:gd name="connsiteX1" fmla="*/ 12192000 w 12192000"/>
              <a:gd name="connsiteY1" fmla="*/ 0 h 1106489"/>
              <a:gd name="connsiteX2" fmla="*/ 12183035 w 12192000"/>
              <a:gd name="connsiteY2" fmla="*/ 963052 h 1106489"/>
              <a:gd name="connsiteX3" fmla="*/ 4823012 w 12192000"/>
              <a:gd name="connsiteY3" fmla="*/ 1084729 h 1106489"/>
              <a:gd name="connsiteX4" fmla="*/ 8965 w 12192000"/>
              <a:gd name="connsiteY4" fmla="*/ 1106489 h 1106489"/>
              <a:gd name="connsiteX5" fmla="*/ 0 w 12192000"/>
              <a:gd name="connsiteY5" fmla="*/ 0 h 1106489"/>
              <a:gd name="connsiteX0" fmla="*/ 862 w 12192862"/>
              <a:gd name="connsiteY0" fmla="*/ 0 h 1267853"/>
              <a:gd name="connsiteX1" fmla="*/ 12192862 w 12192862"/>
              <a:gd name="connsiteY1" fmla="*/ 0 h 1267853"/>
              <a:gd name="connsiteX2" fmla="*/ 12183897 w 12192862"/>
              <a:gd name="connsiteY2" fmla="*/ 963052 h 1267853"/>
              <a:gd name="connsiteX3" fmla="*/ 4823874 w 12192862"/>
              <a:gd name="connsiteY3" fmla="*/ 1084729 h 1267853"/>
              <a:gd name="connsiteX4" fmla="*/ 862 w 12192862"/>
              <a:gd name="connsiteY4" fmla="*/ 1267853 h 1267853"/>
              <a:gd name="connsiteX5" fmla="*/ 862 w 12192862"/>
              <a:gd name="connsiteY5" fmla="*/ 0 h 1267853"/>
              <a:gd name="connsiteX0" fmla="*/ 862 w 12193724"/>
              <a:gd name="connsiteY0" fmla="*/ 0 h 1267853"/>
              <a:gd name="connsiteX1" fmla="*/ 12192862 w 12193724"/>
              <a:gd name="connsiteY1" fmla="*/ 0 h 1267853"/>
              <a:gd name="connsiteX2" fmla="*/ 12192862 w 12193724"/>
              <a:gd name="connsiteY2" fmla="*/ 1249923 h 1267853"/>
              <a:gd name="connsiteX3" fmla="*/ 4823874 w 12193724"/>
              <a:gd name="connsiteY3" fmla="*/ 1084729 h 1267853"/>
              <a:gd name="connsiteX4" fmla="*/ 862 w 12193724"/>
              <a:gd name="connsiteY4" fmla="*/ 1267853 h 1267853"/>
              <a:gd name="connsiteX5" fmla="*/ 862 w 12193724"/>
              <a:gd name="connsiteY5" fmla="*/ 0 h 1267853"/>
              <a:gd name="connsiteX0" fmla="*/ 862 w 12193724"/>
              <a:gd name="connsiteY0" fmla="*/ 0 h 1265277"/>
              <a:gd name="connsiteX1" fmla="*/ 12192862 w 12193724"/>
              <a:gd name="connsiteY1" fmla="*/ 0 h 1265277"/>
              <a:gd name="connsiteX2" fmla="*/ 12192862 w 12193724"/>
              <a:gd name="connsiteY2" fmla="*/ 1249923 h 1265277"/>
              <a:gd name="connsiteX3" fmla="*/ 4823874 w 12193724"/>
              <a:gd name="connsiteY3" fmla="*/ 1084729 h 1265277"/>
              <a:gd name="connsiteX4" fmla="*/ 862 w 12193724"/>
              <a:gd name="connsiteY4" fmla="*/ 1265277 h 1265277"/>
              <a:gd name="connsiteX5" fmla="*/ 862 w 12193724"/>
              <a:gd name="connsiteY5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4828677 w 12198527"/>
              <a:gd name="connsiteY3" fmla="*/ 1084729 h 1265277"/>
              <a:gd name="connsiteX4" fmla="*/ 514 w 12198527"/>
              <a:gd name="connsiteY4" fmla="*/ 1265277 h 1265277"/>
              <a:gd name="connsiteX5" fmla="*/ 5665 w 12198527"/>
              <a:gd name="connsiteY5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4828677 w 12198527"/>
              <a:gd name="connsiteY4" fmla="*/ 1084729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3950136 w 12198527"/>
              <a:gd name="connsiteY4" fmla="*/ 358588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132608 w 12198527"/>
              <a:gd name="connsiteY3" fmla="*/ 726141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23526 w 12198527"/>
              <a:gd name="connsiteY3" fmla="*/ 1210235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169241 h 1265277"/>
              <a:gd name="connsiteX3" fmla="*/ 8423526 w 12198527"/>
              <a:gd name="connsiteY3" fmla="*/ 1210235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169241 h 1265277"/>
              <a:gd name="connsiteX3" fmla="*/ 8423526 w 12198527"/>
              <a:gd name="connsiteY3" fmla="*/ 1210235 h 1265277"/>
              <a:gd name="connsiteX4" fmla="*/ 3770842 w 12198527"/>
              <a:gd name="connsiteY4" fmla="*/ 1067332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527" h="1265277">
                <a:moveTo>
                  <a:pt x="5665" y="0"/>
                </a:moveTo>
                <a:lnTo>
                  <a:pt x="12197665" y="0"/>
                </a:lnTo>
                <a:cubicBezTo>
                  <a:pt x="12194677" y="321017"/>
                  <a:pt x="12200653" y="848224"/>
                  <a:pt x="12197665" y="1169241"/>
                </a:cubicBezTo>
                <a:lnTo>
                  <a:pt x="8423526" y="1210235"/>
                </a:lnTo>
                <a:lnTo>
                  <a:pt x="3770842" y="1067332"/>
                </a:lnTo>
                <a:cubicBezTo>
                  <a:pt x="2514066" y="1151421"/>
                  <a:pt x="1257290" y="1181188"/>
                  <a:pt x="514" y="1265277"/>
                </a:cubicBezTo>
                <a:cubicBezTo>
                  <a:pt x="-2474" y="896447"/>
                  <a:pt x="8653" y="368830"/>
                  <a:pt x="5665" y="0"/>
                </a:cubicBezTo>
                <a:close/>
              </a:path>
            </a:pathLst>
          </a:custGeom>
          <a:solidFill>
            <a:srgbClr val="11B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1C1B70A-7164-860A-4C0A-CD4786AAF4E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226" y="-8626"/>
            <a:ext cx="1080000" cy="538803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7435A2D-ABE0-FA14-49D7-67D1719A537A}"/>
              </a:ext>
            </a:extLst>
          </p:cNvPr>
          <p:cNvSpPr txBox="1">
            <a:spLocks/>
          </p:cNvSpPr>
          <p:nvPr userDrawn="1"/>
        </p:nvSpPr>
        <p:spPr>
          <a:xfrm>
            <a:off x="0" y="323849"/>
            <a:ext cx="12191999" cy="10906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>
                <a:solidFill>
                  <a:schemeClr val="bg1"/>
                </a:solidFill>
                <a:latin typeface="+mn-lt"/>
              </a:rPr>
              <a:t>Lese-Warm-up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497C7B6-0462-9C90-27B6-490FB595B4EB}"/>
              </a:ext>
            </a:extLst>
          </p:cNvPr>
          <p:cNvSpPr txBox="1"/>
          <p:nvPr userDrawn="1"/>
        </p:nvSpPr>
        <p:spPr>
          <a:xfrm>
            <a:off x="515801" y="6472902"/>
            <a:ext cx="4612533" cy="4028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Ernst Klett Verlag GmbH, Stuttgart 2025 | www.klett.de | Alle Rechte vorbehalten. Von dieser Druckvorlage ist die Vervielfältigung für den eigenen Unterrichtsgebrauch gestattet. Die Kopiergebühren sind abgegolten.</a:t>
            </a:r>
            <a:endParaRPr lang="de-DE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7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5E405347-E8CB-B5AF-25F9-86284BA7DF6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3999" y="1615439"/>
            <a:ext cx="9144000" cy="2455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Wir wärmen uns auf für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„Wir zwei gehören zusammen“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Zebra Lesebuch 3, S. 196, Autor Michael Engler</a:t>
            </a:r>
          </a:p>
        </p:txBody>
      </p:sp>
      <p:pic>
        <p:nvPicPr>
          <p:cNvPr id="49" name="Grafik 48">
            <a:extLst>
              <a:ext uri="{FF2B5EF4-FFF2-40B4-BE49-F238E27FC236}">
                <a16:creationId xmlns:a16="http://schemas.microsoft.com/office/drawing/2014/main" id="{47B240D7-0EE5-1213-40C1-D45F525A9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9240" y="3908287"/>
            <a:ext cx="3753517" cy="216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97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58BAAAF-6D26-C802-016E-D16628110F16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Augentraining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9E35F56-0096-E235-8F27-93D2A002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2" y="2469634"/>
            <a:ext cx="4581476" cy="28279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C7AEFE7-E3FA-796D-40EF-8B25A50C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745AC89-3B50-4336-DBF2-284024DD8ADE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Anke Fröhlich, Leipzig (Auge)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63721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CA297-51F6-345F-D6BC-50C99899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6C25231-D7F6-EBA4-7566-4B0F5C801506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Der Igel sucht das Laub.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1C94CF-E8CE-51BC-A68B-28CC8B701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2592D2E-8476-85CC-2732-84D2650D870D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Katja Rau, Berglen (Pilz); Anna Marshall, Karlsruhe (Laubhaufen); Martina Burghart-Vollhardt, Kamenz (Igel)</a:t>
            </a:r>
            <a:endParaRPr lang="de-DE" sz="7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FE94244-DFFA-03CA-0BF4-BE960947F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696" y="2301774"/>
            <a:ext cx="10268607" cy="38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29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7D1E9-30E4-58F6-26DB-10998D8EA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9BEC4BB-368A-BB36-E7FE-FDC2307C7C3B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Finde die falschen Buchstaben.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630128C-01A1-EB06-BE8A-24998E37C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3648521-C835-00FE-B0A2-0C4352C8B17F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6AD803A-3768-CB06-F4DB-936BBF6430B1}"/>
              </a:ext>
            </a:extLst>
          </p:cNvPr>
          <p:cNvSpPr txBox="1"/>
          <p:nvPr/>
        </p:nvSpPr>
        <p:spPr>
          <a:xfrm>
            <a:off x="1237760" y="2542612"/>
            <a:ext cx="9716479" cy="255454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I L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G Q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Q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E F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L J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J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C9D69BB-1725-AA47-93AF-E6A84899E693}"/>
              </a:ext>
            </a:extLst>
          </p:cNvPr>
          <p:cNvSpPr txBox="1"/>
          <p:nvPr/>
        </p:nvSpPr>
        <p:spPr>
          <a:xfrm>
            <a:off x="-55984" y="555535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Sie ergeben ein Lösungswort: _ _ _ _</a:t>
            </a:r>
          </a:p>
        </p:txBody>
      </p:sp>
    </p:spTree>
    <p:extLst>
      <p:ext uri="{BB962C8B-B14F-4D97-AF65-F5344CB8AC3E}">
        <p14:creationId xmlns:p14="http://schemas.microsoft.com/office/powerpoint/2010/main" val="357001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96368-C849-0F11-5241-3CF862D4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5FA5590-F081-1A1A-FEFD-638CE6AD87D9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Finde die Fehler.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2C6014D-8D18-73DE-DA86-56DD2BE41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959F0AB-0814-FB2E-3DAA-C658C3B3AC8B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5AE1CE-DF0C-627F-0F33-215E4AF6A6E7}"/>
              </a:ext>
            </a:extLst>
          </p:cNvPr>
          <p:cNvSpPr txBox="1"/>
          <p:nvPr/>
        </p:nvSpPr>
        <p:spPr>
          <a:xfrm>
            <a:off x="1881217" y="2597719"/>
            <a:ext cx="8429565" cy="255454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Hase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Hase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Hase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Hose Hase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Hase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Wiese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Wiese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Weise Wiese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Wiese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Bach Buch Bach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Bach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Bach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Bach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Schnecken </a:t>
            </a:r>
            <a:r>
              <a:rPr lang="de-DE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Schnecken</a:t>
            </a:r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Schrecken</a:t>
            </a:r>
          </a:p>
        </p:txBody>
      </p:sp>
    </p:spTree>
    <p:extLst>
      <p:ext uri="{BB962C8B-B14F-4D97-AF65-F5344CB8AC3E}">
        <p14:creationId xmlns:p14="http://schemas.microsoft.com/office/powerpoint/2010/main" val="400182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3D3E9-2F62-8FF6-A45F-E6293953D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F8B5BE3-16AA-E617-5B6A-FF1EB0D15E62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Blitzlesen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F9A10A-91CB-EE5D-027E-0431E01F6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6964" y="2701159"/>
            <a:ext cx="1283609" cy="259639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7D85DA-80EA-F5BA-2823-3E49AC93F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477C4C4-B1A4-B728-F4CE-2EDDC317554A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96359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AD9B-5440-AA9C-3FBE-772345BF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6BCA0-27CA-1E09-6813-7B7C474A921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2800" y="2610000"/>
            <a:ext cx="10236612" cy="18376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Rübe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98473AA-8F89-6BE0-7EB6-DBE25EC46FC8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E30A8EB-5BBC-BD8C-B917-9D0C8C26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8568A-D14E-1593-20EF-3BF42C5C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296F6-DEE9-5328-9B10-5E4846C09E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3999" y="2608262"/>
            <a:ext cx="9417269" cy="198475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Stacheln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4FE2EC-63DF-FEBA-A93D-6FEFEE32E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D4CBAAB-A235-3E42-9ECB-891B7E31C1E5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52733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88597-AE45-233F-633E-35D517B5C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7C715-136D-545D-F045-1CB73A18E38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616966" cy="20688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beschnuppern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645C2A-07C8-F20E-508D-EC358FE7D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644C372-6AEB-89E5-1C66-54C5E0CBEAA0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66035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132C-99C6-6DD4-4832-543368AF8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34088-79E4-C992-CF50-C5D74146A24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942786" cy="24997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Lichtung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25BEBE2-B30A-5A4A-5524-BA846128C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9F8E59C-E3B7-60A3-E4A2-30B21BFEBCCE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62288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E41C9-B26A-5C08-AB28-0C80B1811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3681AA-FF37-E8D6-2AA8-BAB71C444A4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144000" cy="16414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träumend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B21F3D8-AFA3-E029-D733-59D0D8BF7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676B493-8A98-0DE7-D9E1-68219ABC7D3C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93616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9570-58CF-2C4B-2882-B1D1F2493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C7D2-32BE-E479-833F-630C6FB5A8F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2800" y="2608262"/>
            <a:ext cx="9890234" cy="21949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herabfallen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0944382-290E-C207-87CE-7BB80FF45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4A1A3EC-FA40-DC7B-2D93-33A89AFEA294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9225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EF382-0872-18BF-8AE1-BFF2929CE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D0199-50F8-638C-8BCB-114737FA4AA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3999" y="2608262"/>
            <a:ext cx="9490841" cy="21424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trüb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4E8D82-E160-3741-1D5C-6D4BFDD9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80E55F6-710F-1213-9169-C8F0E6753429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1955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EA98-7202-AE48-D246-D624248D6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72DC5-37A2-0A84-5B09-22EA8D79603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753600" cy="229198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Schreck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040B909-F4DA-6976-4F0B-AFCB39D8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6DCF98D-B3AE-9F53-D5A1-1C37DFDC1C51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74878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BE82-3385-5BB2-6E94-387F8C86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4209AA1-19C4-6C8D-A564-C5404D6A947F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Satzberge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6B54E5A-BCF7-6378-750B-2C31425C3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1E4F53D-B0AC-B400-C85D-ED7F5A7D899A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Friederike Ablang, Berlin (Zebra auf Berg)</a:t>
            </a:r>
            <a:endParaRPr lang="de-DE" sz="7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17ED5A-E449-8E57-938E-7C4305F69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2" b="13303"/>
          <a:stretch>
            <a:fillRect/>
          </a:stretch>
        </p:blipFill>
        <p:spPr>
          <a:xfrm>
            <a:off x="3788979" y="2784853"/>
            <a:ext cx="4614041" cy="2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5E5AB-D591-EAFD-3BF6-0669D1C70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9569BE8-6C2E-3816-9A01-C251263E58B0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b="1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2A0C218-4EA3-283E-221D-3748522A4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1B35C79-55B0-B893-9DB2-8E021497A4B3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CC9631A-656D-0F12-824E-0953C71A9CB6}"/>
              </a:ext>
            </a:extLst>
          </p:cNvPr>
          <p:cNvSpPr txBox="1"/>
          <p:nvPr/>
        </p:nvSpPr>
        <p:spPr>
          <a:xfrm>
            <a:off x="1881217" y="4738865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Der Herbst war gekommen.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F2C7ACC-F62B-3A2A-3FE9-3C16021DA526}"/>
              </a:ext>
            </a:extLst>
          </p:cNvPr>
          <p:cNvSpPr txBox="1"/>
          <p:nvPr/>
        </p:nvSpPr>
        <p:spPr>
          <a:xfrm>
            <a:off x="1881216" y="4030979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Der Herbst war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1788E36-854C-1771-846D-ADB74E298BCE}"/>
              </a:ext>
            </a:extLst>
          </p:cNvPr>
          <p:cNvSpPr txBox="1"/>
          <p:nvPr/>
        </p:nvSpPr>
        <p:spPr>
          <a:xfrm>
            <a:off x="1881216" y="3297332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Der Herbst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75A8080-D503-1ECE-3F3F-D5FEBF4240D4}"/>
              </a:ext>
            </a:extLst>
          </p:cNvPr>
          <p:cNvSpPr txBox="1"/>
          <p:nvPr/>
        </p:nvSpPr>
        <p:spPr>
          <a:xfrm>
            <a:off x="1881215" y="2589446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Der</a:t>
            </a:r>
          </a:p>
        </p:txBody>
      </p:sp>
    </p:spTree>
    <p:extLst>
      <p:ext uri="{BB962C8B-B14F-4D97-AF65-F5344CB8AC3E}">
        <p14:creationId xmlns:p14="http://schemas.microsoft.com/office/powerpoint/2010/main" val="276140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38E71-B897-E8F5-6DDF-6959AB37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A94DCBC-6B6F-FF35-E710-CBF4BAD214CC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b="1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477358-C222-18A0-BEA8-C288F1AA6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ABDCB0B-6FAA-CF7D-BD49-C3D3B943F65E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97972DB-056C-8418-29B8-CFEFB9D1A759}"/>
              </a:ext>
            </a:extLst>
          </p:cNvPr>
          <p:cNvSpPr txBox="1"/>
          <p:nvPr/>
        </p:nvSpPr>
        <p:spPr>
          <a:xfrm>
            <a:off x="1881217" y="4887634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Er fühlte sich unendlich müde.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2826965-5F96-F43C-25EE-CCB39F8C430C}"/>
              </a:ext>
            </a:extLst>
          </p:cNvPr>
          <p:cNvSpPr txBox="1"/>
          <p:nvPr/>
        </p:nvSpPr>
        <p:spPr>
          <a:xfrm>
            <a:off x="1881216" y="4236872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Er fühlte sich unendlich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93E4016-794E-CD2E-A5A1-5951A45B771D}"/>
              </a:ext>
            </a:extLst>
          </p:cNvPr>
          <p:cNvSpPr txBox="1"/>
          <p:nvPr/>
        </p:nvSpPr>
        <p:spPr>
          <a:xfrm>
            <a:off x="1881215" y="3586110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Er fühlte sich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5F5C005-62F4-B8DD-9B3F-25D4C18C9B8D}"/>
              </a:ext>
            </a:extLst>
          </p:cNvPr>
          <p:cNvSpPr txBox="1"/>
          <p:nvPr/>
        </p:nvSpPr>
        <p:spPr>
          <a:xfrm>
            <a:off x="1881214" y="2935348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Er fühlte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2E3013C-0F3D-EF47-AB95-75D8C0B5D04F}"/>
              </a:ext>
            </a:extLst>
          </p:cNvPr>
          <p:cNvSpPr txBox="1"/>
          <p:nvPr/>
        </p:nvSpPr>
        <p:spPr>
          <a:xfrm>
            <a:off x="1881214" y="2284586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144981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64A7F-110C-71C1-35FE-0D30A780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F3E21D3-A8D9-E721-F1FF-D9CC40B11564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79082F-1161-2A1A-5C8D-37BAA7520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FA65FB2-92FF-A4D2-EC9F-4EF31F36E803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FEC9A95-9B70-C99A-3022-5FC2779E5A4E}"/>
              </a:ext>
            </a:extLst>
          </p:cNvPr>
          <p:cNvSpPr txBox="1"/>
          <p:nvPr/>
        </p:nvSpPr>
        <p:spPr>
          <a:xfrm>
            <a:off x="1881217" y="5324728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 ging er auf ihn zu.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47F7BD7-E536-1B27-4F2F-C0B7E3D7B666}"/>
              </a:ext>
            </a:extLst>
          </p:cNvPr>
          <p:cNvSpPr txBox="1"/>
          <p:nvPr/>
        </p:nvSpPr>
        <p:spPr>
          <a:xfrm>
            <a:off x="1881217" y="4701742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 ging er auf ihn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4F27CCE-EF8C-3343-2BC8-0A1C490EC438}"/>
              </a:ext>
            </a:extLst>
          </p:cNvPr>
          <p:cNvSpPr txBox="1"/>
          <p:nvPr/>
        </p:nvSpPr>
        <p:spPr>
          <a:xfrm>
            <a:off x="1881216" y="4078754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 ging er auf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3891681-C285-A0FF-A611-0766E71D0F45}"/>
              </a:ext>
            </a:extLst>
          </p:cNvPr>
          <p:cNvSpPr txBox="1"/>
          <p:nvPr/>
        </p:nvSpPr>
        <p:spPr>
          <a:xfrm>
            <a:off x="1881216" y="3455766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 ging 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91F67A5-CBDE-899D-CB4B-AE9E5BEEB4DF}"/>
              </a:ext>
            </a:extLst>
          </p:cNvPr>
          <p:cNvSpPr txBox="1"/>
          <p:nvPr/>
        </p:nvSpPr>
        <p:spPr>
          <a:xfrm>
            <a:off x="1881216" y="2832778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 ging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FEAB61F-00CB-1FF7-E8F4-82DF0D1867C4}"/>
              </a:ext>
            </a:extLst>
          </p:cNvPr>
          <p:cNvSpPr txBox="1"/>
          <p:nvPr/>
        </p:nvSpPr>
        <p:spPr>
          <a:xfrm>
            <a:off x="1881216" y="2209790"/>
            <a:ext cx="842956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Neugierig</a:t>
            </a:r>
          </a:p>
        </p:txBody>
      </p:sp>
    </p:spTree>
    <p:extLst>
      <p:ext uri="{BB962C8B-B14F-4D97-AF65-F5344CB8AC3E}">
        <p14:creationId xmlns:p14="http://schemas.microsoft.com/office/powerpoint/2010/main" val="248703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482</Words>
  <Application>Microsoft Office PowerPoint</Application>
  <PresentationFormat>Breitbild</PresentationFormat>
  <Paragraphs>61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Arial</vt:lpstr>
      <vt:lpstr>Comic Sans MS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Rübe</vt:lpstr>
      <vt:lpstr>Stacheln</vt:lpstr>
      <vt:lpstr>beschnuppern</vt:lpstr>
      <vt:lpstr>Lichtung</vt:lpstr>
      <vt:lpstr>träumend</vt:lpstr>
      <vt:lpstr>herabfallen</vt:lpstr>
      <vt:lpstr>trüb</vt:lpstr>
      <vt:lpstr>Schreck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2025-10-27T08:54:06Z</dcterms:created>
  <dcterms:modified xsi:type="dcterms:W3CDTF">2025-10-27T08:54:29Z</dcterms:modified>
</cp:coreProperties>
</file>