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309" r:id="rId4"/>
    <p:sldId id="324" r:id="rId5"/>
    <p:sldId id="311" r:id="rId6"/>
    <p:sldId id="312" r:id="rId7"/>
    <p:sldId id="305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B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326" autoAdjust="0"/>
    <p:restoredTop sz="94694"/>
  </p:normalViewPr>
  <p:slideViewPr>
    <p:cSldViewPr snapToGrid="0">
      <p:cViewPr>
        <p:scale>
          <a:sx n="75" d="100"/>
          <a:sy n="75" d="100"/>
        </p:scale>
        <p:origin x="44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799E255-9294-4583-E530-48315BA03C27}"/>
              </a:ext>
            </a:extLst>
          </p:cNvPr>
          <p:cNvSpPr/>
          <p:nvPr userDrawn="1"/>
        </p:nvSpPr>
        <p:spPr>
          <a:xfrm>
            <a:off x="0" y="1268412"/>
            <a:ext cx="12193221" cy="5589587"/>
          </a:xfrm>
          <a:prstGeom prst="rect">
            <a:avLst/>
          </a:prstGeom>
          <a:solidFill>
            <a:srgbClr val="DDF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59A391B-6369-662E-3338-F66871C8B2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26" y="5954352"/>
            <a:ext cx="1611040" cy="918635"/>
          </a:xfrm>
          <a:prstGeom prst="rect">
            <a:avLst/>
          </a:prstGeom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ABB907A3-F817-3066-5F67-E581274385F1}"/>
              </a:ext>
            </a:extLst>
          </p:cNvPr>
          <p:cNvSpPr txBox="1"/>
          <p:nvPr userDrawn="1"/>
        </p:nvSpPr>
        <p:spPr>
          <a:xfrm>
            <a:off x="1483467" y="6472902"/>
            <a:ext cx="4612533" cy="4028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Ernst Klett Verlag GmbH, Stuttgart 2026 | www.klett.de | Alle Rechte vorbehalten. Von dieser Druckvorlage ist die Vervielfältigung für den eigenen Unterrichtsgebrauch gestattet. Die Kopiergebühren sind abgegolten.</a:t>
            </a:r>
            <a:endParaRPr lang="de-DE" sz="700" dirty="0">
              <a:solidFill>
                <a:schemeClr val="tx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848188A-0256-33B9-CC64-E43EE69A129C}"/>
              </a:ext>
            </a:extLst>
          </p:cNvPr>
          <p:cNvSpPr txBox="1"/>
          <p:nvPr userDrawn="1"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417738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340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55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105CEF-6AC0-5B3D-9CCE-570D7B11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D7B2F9-E5EF-5BA9-CD67-4C1F05037E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70DEF87-28A8-D516-6F2E-C17589E8E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A31A5F-6B4C-AD5D-9226-05BE153FDC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06.01.2026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04C77D-FAB7-B1A3-B0BC-DCFD2216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16933C9-FCDE-FD76-09D0-C7F2C8B26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3509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86CDB-1569-686B-9849-1930CE10D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1E69FA7-D9E2-FDCD-78F5-2843DB1D8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C6B3B5A-EE4C-A8B3-4350-1EF0ED206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B90EF96-5A65-007D-D106-452D98BA21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0BCF330-F21F-8FBC-B1A5-6ED506A66A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BA59F7E-2314-7B67-F4C2-0C5C8E70F7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06.01.2026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CD33617-1A2D-63D7-73CC-FB6582957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1B654B5-2BB2-B8CF-25DC-1A7E64DB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049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83B1D-FC61-310E-5B45-B8F6731E2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9AC3E30-3A1D-D18F-ED5C-004D49249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06.01.2026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E01DC38-620B-37A8-C5AD-88F5C90F3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912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F49EF36-846A-BCAB-A96E-3F8866BCCC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06.01.2026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AD9C1E3-77AD-9EC0-B4F5-6984D2CB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8A845E-25F3-3517-2AC1-4569311F1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08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F4F9C7-2D08-267C-7218-7167EBD43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E3D14E-D6D1-C9F9-9010-B6520EE21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DACCC24-DDE7-AB88-6354-5129BA6DA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4BC114A-4C03-F74B-33B7-B70A3D70B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06.01.2026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6B0E57C-973C-A323-9FA7-7FAC9F71B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7585579-6339-598E-504D-D68B27DDE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919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463D93-C634-00F4-3363-F0E56D8A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E477706-A220-01A5-CE3D-256E9F914C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9AEA81-8DDA-A64F-7AE7-1848FDBFC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96675F-BB8C-FC4F-FC06-97F4A53F1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06.01.2026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47F8FDF-35C6-03FD-2C15-6E7755C4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7A4AC1E-1394-8FDD-A3A0-DE07CE003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867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098C8-8438-1EE2-9CFC-30F370ED2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BCF00FD-BA5F-93EF-BD8C-2FF35AF10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3D81A9-2B2D-7330-8036-756D298C3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06.01.2026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5006AD-3FC9-8502-498F-ED8692CC9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7504E0-6CF6-C3DE-9CB0-EF57C1081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3939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7D37A32-763F-EA9A-0100-F21F912EB2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AE84BEB-F935-1234-5397-AADCEC412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42475D-873D-1BB5-1242-EE0CFC5611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EC729-1450-4051-B18D-3CEA32D6BB43}" type="datetimeFigureOut">
              <a:rPr lang="de-DE" smtClean="0"/>
              <a:t>06.01.2026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350446-5261-8FA2-2423-76A00DA52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1089" y="480269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2D2FFD-1D27-A586-BC2E-5DE0342B9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7A942F-0547-4C41-ACFC-8398CE05FE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3535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6FB28FC-6EBF-7F6A-A957-BD8F5BD0041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7436"/>
            <a:ext cx="12192000" cy="944880"/>
          </a:xfrm>
          <a:prstGeom prst="rect">
            <a:avLst/>
          </a:prstGeom>
        </p:spPr>
      </p:pic>
      <p:sp>
        <p:nvSpPr>
          <p:cNvPr id="9" name="Rechteck 9">
            <a:extLst>
              <a:ext uri="{FF2B5EF4-FFF2-40B4-BE49-F238E27FC236}">
                <a16:creationId xmlns:a16="http://schemas.microsoft.com/office/drawing/2014/main" id="{C314CA84-E27F-F631-DDA9-C68EFC7AE557}"/>
              </a:ext>
            </a:extLst>
          </p:cNvPr>
          <p:cNvSpPr/>
          <p:nvPr userDrawn="1"/>
        </p:nvSpPr>
        <p:spPr>
          <a:xfrm>
            <a:off x="-6527" y="-11853"/>
            <a:ext cx="12198527" cy="1265277"/>
          </a:xfrm>
          <a:custGeom>
            <a:avLst/>
            <a:gdLst>
              <a:gd name="connsiteX0" fmla="*/ 0 w 12192000"/>
              <a:gd name="connsiteY0" fmla="*/ 0 h 1258888"/>
              <a:gd name="connsiteX1" fmla="*/ 12192000 w 12192000"/>
              <a:gd name="connsiteY1" fmla="*/ 0 h 1258888"/>
              <a:gd name="connsiteX2" fmla="*/ 12192000 w 12192000"/>
              <a:gd name="connsiteY2" fmla="*/ 1258888 h 1258888"/>
              <a:gd name="connsiteX3" fmla="*/ 0 w 12192000"/>
              <a:gd name="connsiteY3" fmla="*/ 1258888 h 1258888"/>
              <a:gd name="connsiteX4" fmla="*/ 0 w 12192000"/>
              <a:gd name="connsiteY4" fmla="*/ 0 h 1258888"/>
              <a:gd name="connsiteX0" fmla="*/ 0 w 12192000"/>
              <a:gd name="connsiteY0" fmla="*/ 0 h 1258888"/>
              <a:gd name="connsiteX1" fmla="*/ 12192000 w 12192000"/>
              <a:gd name="connsiteY1" fmla="*/ 0 h 1258888"/>
              <a:gd name="connsiteX2" fmla="*/ 12192000 w 12192000"/>
              <a:gd name="connsiteY2" fmla="*/ 1258888 h 1258888"/>
              <a:gd name="connsiteX3" fmla="*/ 4966447 w 12192000"/>
              <a:gd name="connsiteY3" fmla="*/ 1255059 h 1258888"/>
              <a:gd name="connsiteX4" fmla="*/ 0 w 12192000"/>
              <a:gd name="connsiteY4" fmla="*/ 1258888 h 1258888"/>
              <a:gd name="connsiteX5" fmla="*/ 0 w 12192000"/>
              <a:gd name="connsiteY5" fmla="*/ 0 h 1258888"/>
              <a:gd name="connsiteX0" fmla="*/ 0 w 12192000"/>
              <a:gd name="connsiteY0" fmla="*/ 0 h 1258888"/>
              <a:gd name="connsiteX1" fmla="*/ 12192000 w 12192000"/>
              <a:gd name="connsiteY1" fmla="*/ 0 h 1258888"/>
              <a:gd name="connsiteX2" fmla="*/ 12192000 w 12192000"/>
              <a:gd name="connsiteY2" fmla="*/ 1258888 h 1258888"/>
              <a:gd name="connsiteX3" fmla="*/ 4975412 w 12192000"/>
              <a:gd name="connsiteY3" fmla="*/ 582706 h 1258888"/>
              <a:gd name="connsiteX4" fmla="*/ 0 w 12192000"/>
              <a:gd name="connsiteY4" fmla="*/ 1258888 h 1258888"/>
              <a:gd name="connsiteX5" fmla="*/ 0 w 12192000"/>
              <a:gd name="connsiteY5" fmla="*/ 0 h 1258888"/>
              <a:gd name="connsiteX0" fmla="*/ 0 w 12192000"/>
              <a:gd name="connsiteY0" fmla="*/ 0 h 1258888"/>
              <a:gd name="connsiteX1" fmla="*/ 12192000 w 12192000"/>
              <a:gd name="connsiteY1" fmla="*/ 0 h 1258888"/>
              <a:gd name="connsiteX2" fmla="*/ 12192000 w 12192000"/>
              <a:gd name="connsiteY2" fmla="*/ 1258888 h 1258888"/>
              <a:gd name="connsiteX3" fmla="*/ 4975412 w 12192000"/>
              <a:gd name="connsiteY3" fmla="*/ 582706 h 1258888"/>
              <a:gd name="connsiteX4" fmla="*/ 0 w 12192000"/>
              <a:gd name="connsiteY4" fmla="*/ 927194 h 1258888"/>
              <a:gd name="connsiteX5" fmla="*/ 0 w 12192000"/>
              <a:gd name="connsiteY5" fmla="*/ 0 h 1258888"/>
              <a:gd name="connsiteX0" fmla="*/ 0 w 12209929"/>
              <a:gd name="connsiteY0" fmla="*/ 0 h 927194"/>
              <a:gd name="connsiteX1" fmla="*/ 12192000 w 12209929"/>
              <a:gd name="connsiteY1" fmla="*/ 0 h 927194"/>
              <a:gd name="connsiteX2" fmla="*/ 12209929 w 12209929"/>
              <a:gd name="connsiteY2" fmla="*/ 712040 h 927194"/>
              <a:gd name="connsiteX3" fmla="*/ 4975412 w 12209929"/>
              <a:gd name="connsiteY3" fmla="*/ 582706 h 927194"/>
              <a:gd name="connsiteX4" fmla="*/ 0 w 12209929"/>
              <a:gd name="connsiteY4" fmla="*/ 927194 h 927194"/>
              <a:gd name="connsiteX5" fmla="*/ 0 w 12209929"/>
              <a:gd name="connsiteY5" fmla="*/ 0 h 927194"/>
              <a:gd name="connsiteX0" fmla="*/ 0 w 12192000"/>
              <a:gd name="connsiteY0" fmla="*/ 0 h 963052"/>
              <a:gd name="connsiteX1" fmla="*/ 12192000 w 12192000"/>
              <a:gd name="connsiteY1" fmla="*/ 0 h 963052"/>
              <a:gd name="connsiteX2" fmla="*/ 12183035 w 12192000"/>
              <a:gd name="connsiteY2" fmla="*/ 963052 h 963052"/>
              <a:gd name="connsiteX3" fmla="*/ 4975412 w 12192000"/>
              <a:gd name="connsiteY3" fmla="*/ 582706 h 963052"/>
              <a:gd name="connsiteX4" fmla="*/ 0 w 12192000"/>
              <a:gd name="connsiteY4" fmla="*/ 927194 h 963052"/>
              <a:gd name="connsiteX5" fmla="*/ 0 w 12192000"/>
              <a:gd name="connsiteY5" fmla="*/ 0 h 963052"/>
              <a:gd name="connsiteX0" fmla="*/ 0 w 12192000"/>
              <a:gd name="connsiteY0" fmla="*/ 0 h 1084729"/>
              <a:gd name="connsiteX1" fmla="*/ 12192000 w 12192000"/>
              <a:gd name="connsiteY1" fmla="*/ 0 h 1084729"/>
              <a:gd name="connsiteX2" fmla="*/ 12183035 w 12192000"/>
              <a:gd name="connsiteY2" fmla="*/ 963052 h 1084729"/>
              <a:gd name="connsiteX3" fmla="*/ 4823012 w 12192000"/>
              <a:gd name="connsiteY3" fmla="*/ 1084729 h 1084729"/>
              <a:gd name="connsiteX4" fmla="*/ 0 w 12192000"/>
              <a:gd name="connsiteY4" fmla="*/ 927194 h 1084729"/>
              <a:gd name="connsiteX5" fmla="*/ 0 w 12192000"/>
              <a:gd name="connsiteY5" fmla="*/ 0 h 1084729"/>
              <a:gd name="connsiteX0" fmla="*/ 0 w 12192000"/>
              <a:gd name="connsiteY0" fmla="*/ 0 h 1106489"/>
              <a:gd name="connsiteX1" fmla="*/ 12192000 w 12192000"/>
              <a:gd name="connsiteY1" fmla="*/ 0 h 1106489"/>
              <a:gd name="connsiteX2" fmla="*/ 12183035 w 12192000"/>
              <a:gd name="connsiteY2" fmla="*/ 963052 h 1106489"/>
              <a:gd name="connsiteX3" fmla="*/ 4823012 w 12192000"/>
              <a:gd name="connsiteY3" fmla="*/ 1084729 h 1106489"/>
              <a:gd name="connsiteX4" fmla="*/ 8965 w 12192000"/>
              <a:gd name="connsiteY4" fmla="*/ 1106489 h 1106489"/>
              <a:gd name="connsiteX5" fmla="*/ 0 w 12192000"/>
              <a:gd name="connsiteY5" fmla="*/ 0 h 1106489"/>
              <a:gd name="connsiteX0" fmla="*/ 862 w 12192862"/>
              <a:gd name="connsiteY0" fmla="*/ 0 h 1267853"/>
              <a:gd name="connsiteX1" fmla="*/ 12192862 w 12192862"/>
              <a:gd name="connsiteY1" fmla="*/ 0 h 1267853"/>
              <a:gd name="connsiteX2" fmla="*/ 12183897 w 12192862"/>
              <a:gd name="connsiteY2" fmla="*/ 963052 h 1267853"/>
              <a:gd name="connsiteX3" fmla="*/ 4823874 w 12192862"/>
              <a:gd name="connsiteY3" fmla="*/ 1084729 h 1267853"/>
              <a:gd name="connsiteX4" fmla="*/ 862 w 12192862"/>
              <a:gd name="connsiteY4" fmla="*/ 1267853 h 1267853"/>
              <a:gd name="connsiteX5" fmla="*/ 862 w 12192862"/>
              <a:gd name="connsiteY5" fmla="*/ 0 h 1267853"/>
              <a:gd name="connsiteX0" fmla="*/ 862 w 12193724"/>
              <a:gd name="connsiteY0" fmla="*/ 0 h 1267853"/>
              <a:gd name="connsiteX1" fmla="*/ 12192862 w 12193724"/>
              <a:gd name="connsiteY1" fmla="*/ 0 h 1267853"/>
              <a:gd name="connsiteX2" fmla="*/ 12192862 w 12193724"/>
              <a:gd name="connsiteY2" fmla="*/ 1249923 h 1267853"/>
              <a:gd name="connsiteX3" fmla="*/ 4823874 w 12193724"/>
              <a:gd name="connsiteY3" fmla="*/ 1084729 h 1267853"/>
              <a:gd name="connsiteX4" fmla="*/ 862 w 12193724"/>
              <a:gd name="connsiteY4" fmla="*/ 1267853 h 1267853"/>
              <a:gd name="connsiteX5" fmla="*/ 862 w 12193724"/>
              <a:gd name="connsiteY5" fmla="*/ 0 h 1267853"/>
              <a:gd name="connsiteX0" fmla="*/ 862 w 12193724"/>
              <a:gd name="connsiteY0" fmla="*/ 0 h 1265277"/>
              <a:gd name="connsiteX1" fmla="*/ 12192862 w 12193724"/>
              <a:gd name="connsiteY1" fmla="*/ 0 h 1265277"/>
              <a:gd name="connsiteX2" fmla="*/ 12192862 w 12193724"/>
              <a:gd name="connsiteY2" fmla="*/ 1249923 h 1265277"/>
              <a:gd name="connsiteX3" fmla="*/ 4823874 w 12193724"/>
              <a:gd name="connsiteY3" fmla="*/ 1084729 h 1265277"/>
              <a:gd name="connsiteX4" fmla="*/ 862 w 12193724"/>
              <a:gd name="connsiteY4" fmla="*/ 1265277 h 1265277"/>
              <a:gd name="connsiteX5" fmla="*/ 862 w 12193724"/>
              <a:gd name="connsiteY5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4828677 w 12198527"/>
              <a:gd name="connsiteY3" fmla="*/ 1084729 h 1265277"/>
              <a:gd name="connsiteX4" fmla="*/ 514 w 12198527"/>
              <a:gd name="connsiteY4" fmla="*/ 1265277 h 1265277"/>
              <a:gd name="connsiteX5" fmla="*/ 5665 w 12198527"/>
              <a:gd name="connsiteY5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7087784 w 12198527"/>
              <a:gd name="connsiteY3" fmla="*/ 1129553 h 1265277"/>
              <a:gd name="connsiteX4" fmla="*/ 4828677 w 12198527"/>
              <a:gd name="connsiteY4" fmla="*/ 1084729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7087784 w 12198527"/>
              <a:gd name="connsiteY3" fmla="*/ 1129553 h 1265277"/>
              <a:gd name="connsiteX4" fmla="*/ 3950136 w 12198527"/>
              <a:gd name="connsiteY4" fmla="*/ 358588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7087784 w 12198527"/>
              <a:gd name="connsiteY3" fmla="*/ 1129553 h 1265277"/>
              <a:gd name="connsiteX4" fmla="*/ 3770842 w 12198527"/>
              <a:gd name="connsiteY4" fmla="*/ 896470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7132608 w 12198527"/>
              <a:gd name="connsiteY3" fmla="*/ 726141 h 1265277"/>
              <a:gd name="connsiteX4" fmla="*/ 3770842 w 12198527"/>
              <a:gd name="connsiteY4" fmla="*/ 896470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8459384 w 12198527"/>
              <a:gd name="connsiteY3" fmla="*/ 1120588 h 1265277"/>
              <a:gd name="connsiteX4" fmla="*/ 3770842 w 12198527"/>
              <a:gd name="connsiteY4" fmla="*/ 896470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8459384 w 12198527"/>
              <a:gd name="connsiteY3" fmla="*/ 1120588 h 1265277"/>
              <a:gd name="connsiteX4" fmla="*/ 3770842 w 12198527"/>
              <a:gd name="connsiteY4" fmla="*/ 896470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8459384 w 12198527"/>
              <a:gd name="connsiteY3" fmla="*/ 1120588 h 1265277"/>
              <a:gd name="connsiteX4" fmla="*/ 3770842 w 12198527"/>
              <a:gd name="connsiteY4" fmla="*/ 896470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8459384 w 12198527"/>
              <a:gd name="connsiteY3" fmla="*/ 1120588 h 1265277"/>
              <a:gd name="connsiteX4" fmla="*/ 3770842 w 12198527"/>
              <a:gd name="connsiteY4" fmla="*/ 1013011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249923 h 1265277"/>
              <a:gd name="connsiteX3" fmla="*/ 8423526 w 12198527"/>
              <a:gd name="connsiteY3" fmla="*/ 1210235 h 1265277"/>
              <a:gd name="connsiteX4" fmla="*/ 3770842 w 12198527"/>
              <a:gd name="connsiteY4" fmla="*/ 1013011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169241 h 1265277"/>
              <a:gd name="connsiteX3" fmla="*/ 8423526 w 12198527"/>
              <a:gd name="connsiteY3" fmla="*/ 1210235 h 1265277"/>
              <a:gd name="connsiteX4" fmla="*/ 3770842 w 12198527"/>
              <a:gd name="connsiteY4" fmla="*/ 1013011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  <a:gd name="connsiteX0" fmla="*/ 5665 w 12198527"/>
              <a:gd name="connsiteY0" fmla="*/ 0 h 1265277"/>
              <a:gd name="connsiteX1" fmla="*/ 12197665 w 12198527"/>
              <a:gd name="connsiteY1" fmla="*/ 0 h 1265277"/>
              <a:gd name="connsiteX2" fmla="*/ 12197665 w 12198527"/>
              <a:gd name="connsiteY2" fmla="*/ 1169241 h 1265277"/>
              <a:gd name="connsiteX3" fmla="*/ 8423526 w 12198527"/>
              <a:gd name="connsiteY3" fmla="*/ 1210235 h 1265277"/>
              <a:gd name="connsiteX4" fmla="*/ 3770842 w 12198527"/>
              <a:gd name="connsiteY4" fmla="*/ 1067332 h 1265277"/>
              <a:gd name="connsiteX5" fmla="*/ 514 w 12198527"/>
              <a:gd name="connsiteY5" fmla="*/ 1265277 h 1265277"/>
              <a:gd name="connsiteX6" fmla="*/ 5665 w 12198527"/>
              <a:gd name="connsiteY6" fmla="*/ 0 h 1265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8527" h="1265277">
                <a:moveTo>
                  <a:pt x="5665" y="0"/>
                </a:moveTo>
                <a:lnTo>
                  <a:pt x="12197665" y="0"/>
                </a:lnTo>
                <a:cubicBezTo>
                  <a:pt x="12194677" y="321017"/>
                  <a:pt x="12200653" y="848224"/>
                  <a:pt x="12197665" y="1169241"/>
                </a:cubicBezTo>
                <a:lnTo>
                  <a:pt x="8423526" y="1210235"/>
                </a:lnTo>
                <a:lnTo>
                  <a:pt x="3770842" y="1067332"/>
                </a:lnTo>
                <a:cubicBezTo>
                  <a:pt x="2514066" y="1151421"/>
                  <a:pt x="1257290" y="1181188"/>
                  <a:pt x="514" y="1265277"/>
                </a:cubicBezTo>
                <a:cubicBezTo>
                  <a:pt x="-2474" y="896447"/>
                  <a:pt x="8653" y="368830"/>
                  <a:pt x="5665" y="0"/>
                </a:cubicBezTo>
                <a:close/>
              </a:path>
            </a:pathLst>
          </a:custGeom>
          <a:solidFill>
            <a:srgbClr val="11B5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1C1B70A-7164-860A-4C0A-CD4786AAF4E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226" y="-8626"/>
            <a:ext cx="1080000" cy="538803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C7435A2D-ABE0-FA14-49D7-67D1719A537A}"/>
              </a:ext>
            </a:extLst>
          </p:cNvPr>
          <p:cNvSpPr txBox="1">
            <a:spLocks/>
          </p:cNvSpPr>
          <p:nvPr userDrawn="1"/>
        </p:nvSpPr>
        <p:spPr>
          <a:xfrm>
            <a:off x="0" y="323849"/>
            <a:ext cx="12191999" cy="10906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b="1" dirty="0">
                <a:solidFill>
                  <a:schemeClr val="bg1"/>
                </a:solidFill>
                <a:latin typeface="+mn-lt"/>
              </a:rPr>
              <a:t>Lese-Warm-up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497C7B6-0462-9C90-27B6-490FB595B4EB}"/>
              </a:ext>
            </a:extLst>
          </p:cNvPr>
          <p:cNvSpPr txBox="1"/>
          <p:nvPr userDrawn="1"/>
        </p:nvSpPr>
        <p:spPr>
          <a:xfrm>
            <a:off x="515801" y="6472902"/>
            <a:ext cx="4612533" cy="4028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Ernst Klett Verlag GmbH, Stuttgart 2026 | www.klett.de | Alle Rechte vorbehalten. Von dieser Druckvorlage ist die Vervielfältigung für den eigenen Unterrichtsgebrauch gestattet. Die Kopiergebühren sind abgegolten.</a:t>
            </a:r>
            <a:endParaRPr lang="de-DE" sz="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87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t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5E405347-E8CB-B5AF-25F9-86284BA7DF6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3999" y="1615439"/>
            <a:ext cx="9144000" cy="2455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de-DE" sz="2500" dirty="0">
                <a:latin typeface="Arial" panose="020B0604020202020204" pitchFamily="34" charset="0"/>
                <a:cs typeface="Arial" panose="020B0604020202020204" pitchFamily="34" charset="0"/>
              </a:rPr>
              <a:t>Wir wärmen uns auf für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sz="3200" b="1" dirty="0">
                <a:latin typeface="Comic Sans MS" panose="030F0702030302020204" pitchFamily="66" charset="0"/>
                <a:cs typeface="Arial" panose="020B0604020202020204" pitchFamily="34" charset="0"/>
              </a:rPr>
              <a:t>„Zebra Franz im Schokoladenmuseum“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sz="2500" dirty="0">
                <a:latin typeface="Arial" panose="020B0604020202020204" pitchFamily="34" charset="0"/>
                <a:cs typeface="Arial" panose="020B0604020202020204" pitchFamily="34" charset="0"/>
              </a:rPr>
              <a:t>5-Minuten-Hörgeschichten, Autor Christian </a:t>
            </a:r>
            <a:r>
              <a:rPr lang="de-DE" sz="2500" dirty="0" err="1">
                <a:latin typeface="Arial" panose="020B0604020202020204" pitchFamily="34" charset="0"/>
                <a:cs typeface="Arial" panose="020B0604020202020204" pitchFamily="34" charset="0"/>
              </a:rPr>
              <a:t>Junklewitz</a:t>
            </a:r>
            <a:endParaRPr lang="de-DE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de-DE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Grafik 48">
            <a:extLst>
              <a:ext uri="{FF2B5EF4-FFF2-40B4-BE49-F238E27FC236}">
                <a16:creationId xmlns:a16="http://schemas.microsoft.com/office/drawing/2014/main" id="{47B240D7-0EE5-1213-40C1-D45F525A9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9240" y="3908287"/>
            <a:ext cx="3753517" cy="216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97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58BAAAF-6D26-C802-016E-D16628110F16}"/>
              </a:ext>
            </a:extLst>
          </p:cNvPr>
          <p:cNvSpPr txBox="1"/>
          <p:nvPr/>
        </p:nvSpPr>
        <p:spPr>
          <a:xfrm>
            <a:off x="0" y="1440000"/>
            <a:ext cx="12192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500" b="1" dirty="0">
                <a:solidFill>
                  <a:srgbClr val="11B5B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Augentraining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9E35F56-0096-E235-8F27-93D2A0021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262" y="2469634"/>
            <a:ext cx="4581476" cy="282791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C7AEFE7-E3FA-796D-40EF-8B25A50C9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745AC89-3B50-4336-DBF2-284024DD8ADE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(Zebra); Anke Fröhlich, Leipzig (Auge)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363721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CA297-51F6-345F-D6BC-50C998991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6C25231-D7F6-EBA4-7566-4B0F5C801506}"/>
              </a:ext>
            </a:extLst>
          </p:cNvPr>
          <p:cNvSpPr txBox="1"/>
          <p:nvPr/>
        </p:nvSpPr>
        <p:spPr>
          <a:xfrm>
            <a:off x="-3888" y="1249362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Finde den Weg durch das Labyrinth.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01C94CF-E8CE-51BC-A68B-28CC8B701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2592D2E-8476-85CC-2732-84D2650D870D}"/>
              </a:ext>
            </a:extLst>
          </p:cNvPr>
          <p:cNvSpPr txBox="1"/>
          <p:nvPr/>
        </p:nvSpPr>
        <p:spPr>
          <a:xfrm>
            <a:off x="6329778" y="6413669"/>
            <a:ext cx="57440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(Zebra); Friederike Ablang, Berlin (Zebra riecht); Hendrik </a:t>
            </a:r>
            <a:r>
              <a:rPr lang="de-DE" sz="700" dirty="0" err="1">
                <a:solidFill>
                  <a:schemeClr val="tx1"/>
                </a:solidFill>
              </a:rPr>
              <a:t>Kranenberg</a:t>
            </a:r>
            <a:r>
              <a:rPr lang="de-DE" sz="700" dirty="0">
                <a:solidFill>
                  <a:schemeClr val="tx1"/>
                </a:solidFill>
              </a:rPr>
              <a:t>, Drolshagen (Labyrinth); Anke Fröhlich, Leipzig (Schokolade)</a:t>
            </a:r>
            <a:endParaRPr lang="de-DE" sz="7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D32F3B7-652C-A93D-748E-EEC4CF8FA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" r="1420"/>
          <a:stretch>
            <a:fillRect/>
          </a:stretch>
        </p:blipFill>
        <p:spPr>
          <a:xfrm>
            <a:off x="3987209" y="2212117"/>
            <a:ext cx="4434843" cy="380182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F1DE027-0ED3-C460-C6B5-06354D6F0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22052" y="5346139"/>
            <a:ext cx="930048" cy="49602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4AA14AA-03E1-5DAC-B134-68E6955FD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295525" y="2505287"/>
            <a:ext cx="1826896" cy="11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29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CA297-51F6-345F-D6BC-50C998991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6C25231-D7F6-EBA4-7566-4B0F5C801506}"/>
              </a:ext>
            </a:extLst>
          </p:cNvPr>
          <p:cNvSpPr txBox="1"/>
          <p:nvPr/>
        </p:nvSpPr>
        <p:spPr>
          <a:xfrm>
            <a:off x="-3888" y="1249362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Wie oft findest du das M?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01C94CF-E8CE-51BC-A68B-28CC8B701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2592D2E-8476-85CC-2732-84D2650D870D}"/>
              </a:ext>
            </a:extLst>
          </p:cNvPr>
          <p:cNvSpPr txBox="1"/>
          <p:nvPr/>
        </p:nvSpPr>
        <p:spPr>
          <a:xfrm>
            <a:off x="6329778" y="6413669"/>
            <a:ext cx="57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(Zebra); Friederike Ablang, Berlin (Zebra, Lupe)</a:t>
            </a:r>
            <a:endParaRPr lang="de-DE" sz="7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5321229-FD8F-3204-D693-1B642D25F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139" y="2198479"/>
            <a:ext cx="7065278" cy="28773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B332A6C-3CF3-6BF2-99A8-E513F9C71E92}"/>
              </a:ext>
            </a:extLst>
          </p:cNvPr>
          <p:cNvSpPr txBox="1"/>
          <p:nvPr/>
        </p:nvSpPr>
        <p:spPr>
          <a:xfrm>
            <a:off x="-3888" y="546773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Ich finde das M __ mal.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7C58292-60F6-185A-C3E8-B56E01C76D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307" y="3546811"/>
            <a:ext cx="867918" cy="152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86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96368-C849-0F11-5241-3CF862D48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5FA5590-F081-1A1A-FEFD-638CE6AD87D9}"/>
              </a:ext>
            </a:extLst>
          </p:cNvPr>
          <p:cNvSpPr txBox="1"/>
          <p:nvPr/>
        </p:nvSpPr>
        <p:spPr>
          <a:xfrm>
            <a:off x="-3888" y="1336314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Bilde Wörter. Verbinde.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2C6014D-8D18-73DE-DA86-56DD2BE41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959F0AB-0814-FB2E-3DAA-C658C3B3AC8B}"/>
              </a:ext>
            </a:extLst>
          </p:cNvPr>
          <p:cNvSpPr txBox="1"/>
          <p:nvPr/>
        </p:nvSpPr>
        <p:spPr>
          <a:xfrm>
            <a:off x="6329778" y="6413669"/>
            <a:ext cx="57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BB17DB2F-E7B2-1493-BFF9-F1D7DF16A05D}"/>
              </a:ext>
            </a:extLst>
          </p:cNvPr>
          <p:cNvGrpSpPr/>
          <p:nvPr/>
        </p:nvGrpSpPr>
        <p:grpSpPr>
          <a:xfrm>
            <a:off x="3763166" y="2338764"/>
            <a:ext cx="1648591" cy="3544298"/>
            <a:chOff x="3763166" y="2198088"/>
            <a:chExt cx="1648591" cy="3544298"/>
          </a:xfrm>
        </p:grpSpPr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0AF8F06B-DFB1-F59E-E474-F94EE298F866}"/>
                </a:ext>
              </a:extLst>
            </p:cNvPr>
            <p:cNvGrpSpPr/>
            <p:nvPr/>
          </p:nvGrpSpPr>
          <p:grpSpPr>
            <a:xfrm>
              <a:off x="3763166" y="2198088"/>
              <a:ext cx="1581150" cy="3544298"/>
              <a:chOff x="3763166" y="2198088"/>
              <a:chExt cx="1581150" cy="3544298"/>
            </a:xfrm>
          </p:grpSpPr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530F74D8-F359-D7CA-01EB-72213F05302A}"/>
                  </a:ext>
                </a:extLst>
              </p:cNvPr>
              <p:cNvSpPr txBox="1"/>
              <p:nvPr/>
            </p:nvSpPr>
            <p:spPr>
              <a:xfrm>
                <a:off x="3763166" y="2198088"/>
                <a:ext cx="1581150" cy="707886"/>
              </a:xfrm>
              <a:prstGeom prst="rect">
                <a:avLst/>
              </a:prstGeom>
              <a:noFill/>
              <a:ln>
                <a:solidFill>
                  <a:srgbClr val="11B5B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4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mic Sans MS" panose="030F0702030302020204" pitchFamily="66" charset="0"/>
                  </a:rPr>
                  <a:t>Ele</a:t>
                </a:r>
                <a:endParaRPr lang="de-DE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62CC81E8-450E-706C-3E50-B742645F16E9}"/>
                  </a:ext>
                </a:extLst>
              </p:cNvPr>
              <p:cNvSpPr txBox="1"/>
              <p:nvPr/>
            </p:nvSpPr>
            <p:spPr>
              <a:xfrm>
                <a:off x="3763166" y="2907191"/>
                <a:ext cx="1581150" cy="707886"/>
              </a:xfrm>
              <a:prstGeom prst="rect">
                <a:avLst/>
              </a:prstGeom>
              <a:noFill/>
              <a:ln>
                <a:solidFill>
                  <a:srgbClr val="11B5B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4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mic Sans MS" panose="030F0702030302020204" pitchFamily="66" charset="0"/>
                  </a:rPr>
                  <a:t>Kin</a:t>
                </a:r>
              </a:p>
            </p:txBody>
          </p:sp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633D17A6-296E-9EF4-4341-338511F603CC}"/>
                  </a:ext>
                </a:extLst>
              </p:cNvPr>
              <p:cNvSpPr txBox="1"/>
              <p:nvPr/>
            </p:nvSpPr>
            <p:spPr>
              <a:xfrm>
                <a:off x="3763166" y="3616294"/>
                <a:ext cx="1581150" cy="707886"/>
              </a:xfrm>
              <a:prstGeom prst="rect">
                <a:avLst/>
              </a:prstGeom>
              <a:noFill/>
              <a:ln>
                <a:solidFill>
                  <a:srgbClr val="11B5B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4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mic Sans MS" panose="030F0702030302020204" pitchFamily="66" charset="0"/>
                  </a:rPr>
                  <a:t>Aus</a:t>
                </a:r>
              </a:p>
            </p:txBody>
          </p:sp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id="{76920228-9154-C044-1CA1-4E6730AAE789}"/>
                  </a:ext>
                </a:extLst>
              </p:cNvPr>
              <p:cNvSpPr txBox="1"/>
              <p:nvPr/>
            </p:nvSpPr>
            <p:spPr>
              <a:xfrm>
                <a:off x="3763166" y="4325397"/>
                <a:ext cx="1581150" cy="707886"/>
              </a:xfrm>
              <a:prstGeom prst="rect">
                <a:avLst/>
              </a:prstGeom>
              <a:noFill/>
              <a:ln>
                <a:solidFill>
                  <a:srgbClr val="11B5B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4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mic Sans MS" panose="030F0702030302020204" pitchFamily="66" charset="0"/>
                  </a:rPr>
                  <a:t>Hal</a:t>
                </a:r>
              </a:p>
            </p:txBody>
          </p:sp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4CC41B5E-3651-9E7E-2FDA-FEFFA1918A8C}"/>
                  </a:ext>
                </a:extLst>
              </p:cNvPr>
              <p:cNvSpPr txBox="1"/>
              <p:nvPr/>
            </p:nvSpPr>
            <p:spPr>
              <a:xfrm>
                <a:off x="3763166" y="5034500"/>
                <a:ext cx="1581150" cy="707886"/>
              </a:xfrm>
              <a:prstGeom prst="rect">
                <a:avLst/>
              </a:prstGeom>
              <a:noFill/>
              <a:ln>
                <a:solidFill>
                  <a:srgbClr val="11B5B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4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mic Sans MS" panose="030F0702030302020204" pitchFamily="66" charset="0"/>
                  </a:rPr>
                  <a:t>Stim</a:t>
                </a:r>
                <a:endParaRPr lang="de-DE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0E8CB81C-DB22-5FC3-733B-3B7DB5E8D737}"/>
                </a:ext>
              </a:extLst>
            </p:cNvPr>
            <p:cNvGrpSpPr/>
            <p:nvPr/>
          </p:nvGrpSpPr>
          <p:grpSpPr>
            <a:xfrm>
              <a:off x="5262467" y="2453668"/>
              <a:ext cx="149290" cy="2960802"/>
              <a:chOff x="5262467" y="2453668"/>
              <a:chExt cx="149290" cy="2960802"/>
            </a:xfrm>
          </p:grpSpPr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2BCBFC0-4EA0-22CD-F718-06334F99C513}"/>
                  </a:ext>
                </a:extLst>
              </p:cNvPr>
              <p:cNvSpPr/>
              <p:nvPr/>
            </p:nvSpPr>
            <p:spPr>
              <a:xfrm>
                <a:off x="5262467" y="2453668"/>
                <a:ext cx="149290" cy="149290"/>
              </a:xfrm>
              <a:prstGeom prst="ellipse">
                <a:avLst/>
              </a:prstGeom>
              <a:solidFill>
                <a:srgbClr val="11B5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2940E313-2191-8BB2-1E62-CC00D8E191D8}"/>
                  </a:ext>
                </a:extLst>
              </p:cNvPr>
              <p:cNvSpPr/>
              <p:nvPr/>
            </p:nvSpPr>
            <p:spPr>
              <a:xfrm>
                <a:off x="5262467" y="3156546"/>
                <a:ext cx="149290" cy="149290"/>
              </a:xfrm>
              <a:prstGeom prst="ellipse">
                <a:avLst/>
              </a:prstGeom>
              <a:solidFill>
                <a:srgbClr val="11B5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C3819799-9F15-E41E-3C7B-7E331AECC609}"/>
                  </a:ext>
                </a:extLst>
              </p:cNvPr>
              <p:cNvSpPr/>
              <p:nvPr/>
            </p:nvSpPr>
            <p:spPr>
              <a:xfrm>
                <a:off x="5262467" y="3859424"/>
                <a:ext cx="149290" cy="149290"/>
              </a:xfrm>
              <a:prstGeom prst="ellipse">
                <a:avLst/>
              </a:prstGeom>
              <a:solidFill>
                <a:srgbClr val="11B5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721D6A02-D741-8FD9-AAC8-E9E8F8E6689C}"/>
                  </a:ext>
                </a:extLst>
              </p:cNvPr>
              <p:cNvSpPr/>
              <p:nvPr/>
            </p:nvSpPr>
            <p:spPr>
              <a:xfrm>
                <a:off x="5262467" y="4562302"/>
                <a:ext cx="149290" cy="149290"/>
              </a:xfrm>
              <a:prstGeom prst="ellipse">
                <a:avLst/>
              </a:prstGeom>
              <a:solidFill>
                <a:srgbClr val="11B5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0C05C060-36CD-A4D6-DBD0-4B56610C31C9}"/>
                  </a:ext>
                </a:extLst>
              </p:cNvPr>
              <p:cNvSpPr/>
              <p:nvPr/>
            </p:nvSpPr>
            <p:spPr>
              <a:xfrm>
                <a:off x="5262467" y="5265180"/>
                <a:ext cx="149290" cy="149290"/>
              </a:xfrm>
              <a:prstGeom prst="ellipse">
                <a:avLst/>
              </a:prstGeom>
              <a:solidFill>
                <a:srgbClr val="11B5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376ABE58-54E2-1A3B-2850-B36EC7E14498}"/>
              </a:ext>
            </a:extLst>
          </p:cNvPr>
          <p:cNvGrpSpPr/>
          <p:nvPr/>
        </p:nvGrpSpPr>
        <p:grpSpPr>
          <a:xfrm>
            <a:off x="6758059" y="2344984"/>
            <a:ext cx="1670777" cy="3538078"/>
            <a:chOff x="6758059" y="2204308"/>
            <a:chExt cx="1670777" cy="3538078"/>
          </a:xfrm>
        </p:grpSpPr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7B9D38E8-8462-6E61-8AA8-902600A1EDA6}"/>
                </a:ext>
              </a:extLst>
            </p:cNvPr>
            <p:cNvGrpSpPr/>
            <p:nvPr/>
          </p:nvGrpSpPr>
          <p:grpSpPr>
            <a:xfrm>
              <a:off x="6839908" y="2204308"/>
              <a:ext cx="1588928" cy="3538078"/>
              <a:chOff x="6839908" y="2204308"/>
              <a:chExt cx="1588928" cy="3538078"/>
            </a:xfrm>
          </p:grpSpPr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B17E5156-E84E-6A8B-6262-008A2E63D638}"/>
                  </a:ext>
                </a:extLst>
              </p:cNvPr>
              <p:cNvSpPr txBox="1"/>
              <p:nvPr/>
            </p:nvSpPr>
            <p:spPr>
              <a:xfrm>
                <a:off x="6839908" y="2204308"/>
                <a:ext cx="1581150" cy="707886"/>
              </a:xfrm>
              <a:prstGeom prst="rect">
                <a:avLst/>
              </a:prstGeom>
              <a:noFill/>
              <a:ln>
                <a:solidFill>
                  <a:srgbClr val="11B5B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4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mic Sans MS" panose="030F0702030302020204" pitchFamily="66" charset="0"/>
                  </a:rPr>
                  <a:t>der</a:t>
                </a:r>
              </a:p>
            </p:txBody>
          </p:sp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0FA39478-A08B-B643-E694-4B1057679013}"/>
                  </a:ext>
                </a:extLst>
              </p:cNvPr>
              <p:cNvSpPr txBox="1"/>
              <p:nvPr/>
            </p:nvSpPr>
            <p:spPr>
              <a:xfrm>
                <a:off x="6839908" y="2911856"/>
                <a:ext cx="1581150" cy="707886"/>
              </a:xfrm>
              <a:prstGeom prst="rect">
                <a:avLst/>
              </a:prstGeom>
              <a:noFill/>
              <a:ln>
                <a:solidFill>
                  <a:srgbClr val="11B5B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4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mic Sans MS" panose="030F0702030302020204" pitchFamily="66" charset="0"/>
                  </a:rPr>
                  <a:t>le</a:t>
                </a:r>
              </a:p>
            </p:txBody>
          </p:sp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EFB6051A-CE9E-3D2A-4D42-376FB3AC8BB5}"/>
                  </a:ext>
                </a:extLst>
              </p:cNvPr>
              <p:cNvSpPr txBox="1"/>
              <p:nvPr/>
            </p:nvSpPr>
            <p:spPr>
              <a:xfrm>
                <a:off x="6847686" y="3619404"/>
                <a:ext cx="1581150" cy="707886"/>
              </a:xfrm>
              <a:prstGeom prst="rect">
                <a:avLst/>
              </a:prstGeom>
              <a:noFill/>
              <a:ln>
                <a:solidFill>
                  <a:srgbClr val="11B5B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4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mic Sans MS" panose="030F0702030302020204" pitchFamily="66" charset="0"/>
                  </a:rPr>
                  <a:t>me</a:t>
                </a:r>
                <a:endParaRPr lang="de-DE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922A616B-75E8-AC2B-C419-4BDDCC74B767}"/>
                  </a:ext>
                </a:extLst>
              </p:cNvPr>
              <p:cNvSpPr txBox="1"/>
              <p:nvPr/>
            </p:nvSpPr>
            <p:spPr>
              <a:xfrm>
                <a:off x="6839908" y="4326952"/>
                <a:ext cx="1581150" cy="707886"/>
              </a:xfrm>
              <a:prstGeom prst="rect">
                <a:avLst/>
              </a:prstGeom>
              <a:noFill/>
              <a:ln>
                <a:solidFill>
                  <a:srgbClr val="11B5B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4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mic Sans MS" panose="030F0702030302020204" pitchFamily="66" charset="0"/>
                  </a:rPr>
                  <a:t>fant</a:t>
                </a:r>
                <a:endParaRPr lang="de-DE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9D3F01E0-BEB4-252B-E2D6-433F39157DC2}"/>
                  </a:ext>
                </a:extLst>
              </p:cNvPr>
              <p:cNvSpPr txBox="1"/>
              <p:nvPr/>
            </p:nvSpPr>
            <p:spPr>
              <a:xfrm>
                <a:off x="6839908" y="5034500"/>
                <a:ext cx="1581150" cy="707886"/>
              </a:xfrm>
              <a:prstGeom prst="rect">
                <a:avLst/>
              </a:prstGeom>
              <a:noFill/>
              <a:ln>
                <a:solidFill>
                  <a:srgbClr val="11B5BE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4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mic Sans MS" panose="030F0702030302020204" pitchFamily="66" charset="0"/>
                  </a:rPr>
                  <a:t>gang</a:t>
                </a:r>
              </a:p>
            </p:txBody>
          </p:sp>
        </p:grpSp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id="{9D99A5C9-A44F-2183-152C-1AAA1AD66429}"/>
                </a:ext>
              </a:extLst>
            </p:cNvPr>
            <p:cNvGrpSpPr/>
            <p:nvPr/>
          </p:nvGrpSpPr>
          <p:grpSpPr>
            <a:xfrm>
              <a:off x="6758059" y="2456403"/>
              <a:ext cx="156494" cy="2958067"/>
              <a:chOff x="6758059" y="2456403"/>
              <a:chExt cx="156494" cy="2958067"/>
            </a:xfrm>
          </p:grpSpPr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C874618F-9519-3468-60C8-0D63802D8450}"/>
                  </a:ext>
                </a:extLst>
              </p:cNvPr>
              <p:cNvSpPr/>
              <p:nvPr/>
            </p:nvSpPr>
            <p:spPr>
              <a:xfrm>
                <a:off x="6765263" y="2456403"/>
                <a:ext cx="149290" cy="149290"/>
              </a:xfrm>
              <a:prstGeom prst="ellipse">
                <a:avLst/>
              </a:prstGeom>
              <a:solidFill>
                <a:srgbClr val="11B5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B23BCF1-B9C3-225D-8F63-DE2DECB324FB}"/>
                  </a:ext>
                </a:extLst>
              </p:cNvPr>
              <p:cNvSpPr/>
              <p:nvPr/>
            </p:nvSpPr>
            <p:spPr>
              <a:xfrm>
                <a:off x="6765263" y="3156546"/>
                <a:ext cx="149290" cy="149290"/>
              </a:xfrm>
              <a:prstGeom prst="ellipse">
                <a:avLst/>
              </a:prstGeom>
              <a:solidFill>
                <a:srgbClr val="11B5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996606EC-F29E-2C70-054D-E387C73FD1C5}"/>
                  </a:ext>
                </a:extLst>
              </p:cNvPr>
              <p:cNvSpPr/>
              <p:nvPr/>
            </p:nvSpPr>
            <p:spPr>
              <a:xfrm>
                <a:off x="6761768" y="3859424"/>
                <a:ext cx="149290" cy="149290"/>
              </a:xfrm>
              <a:prstGeom prst="ellipse">
                <a:avLst/>
              </a:prstGeom>
              <a:solidFill>
                <a:srgbClr val="11B5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F83EF33-ED87-4A1D-3D4E-36948A720F40}"/>
                  </a:ext>
                </a:extLst>
              </p:cNvPr>
              <p:cNvSpPr/>
              <p:nvPr/>
            </p:nvSpPr>
            <p:spPr>
              <a:xfrm>
                <a:off x="6765263" y="4566972"/>
                <a:ext cx="149290" cy="149290"/>
              </a:xfrm>
              <a:prstGeom prst="ellipse">
                <a:avLst/>
              </a:prstGeom>
              <a:solidFill>
                <a:srgbClr val="11B5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DE3BC0BA-6360-5690-95AE-CE0152148E19}"/>
                  </a:ext>
                </a:extLst>
              </p:cNvPr>
              <p:cNvSpPr/>
              <p:nvPr/>
            </p:nvSpPr>
            <p:spPr>
              <a:xfrm>
                <a:off x="6758059" y="5265180"/>
                <a:ext cx="149290" cy="149290"/>
              </a:xfrm>
              <a:prstGeom prst="ellipse">
                <a:avLst/>
              </a:prstGeom>
              <a:solidFill>
                <a:srgbClr val="11B5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1823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3D3E9-2F62-8FF6-A45F-E6293953D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F8B5BE3-16AA-E617-5B6A-FF1EB0D15E62}"/>
              </a:ext>
            </a:extLst>
          </p:cNvPr>
          <p:cNvSpPr txBox="1"/>
          <p:nvPr/>
        </p:nvSpPr>
        <p:spPr>
          <a:xfrm>
            <a:off x="0" y="1440000"/>
            <a:ext cx="12192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500" b="1" dirty="0">
                <a:solidFill>
                  <a:srgbClr val="11B5B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Blitzlesen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9F9A10A-91CB-EE5D-027E-0431E01F6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6964" y="2701159"/>
            <a:ext cx="1283609" cy="259639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07D85DA-80EA-F5BA-2823-3E49AC93F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477C4C4-B1A4-B728-F4CE-2EDDC317554A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2963591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AD9B-5440-AA9C-3FBE-772345BF2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66BCA0-27CA-1E09-6813-7B7C474A921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50985" y="2610000"/>
            <a:ext cx="11208427" cy="183761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Schokoladenmuseum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98473AA-8F89-6BE0-7EB6-DBE25EC46FC8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E30A8EB-5BBC-BD8C-B917-9D0C8C261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13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8568A-D14E-1593-20EF-3BF42C5C5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4296F6-DEE9-5328-9B10-5E4846C09E6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3999" y="2608262"/>
            <a:ext cx="9417269" cy="198475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Kakao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24FE2EC-63DF-FEBA-A93D-6FEFEE32E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D4CBAAB-A235-3E42-9ECB-891B7E31C1E5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252733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88597-AE45-233F-633E-35D517B5C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7C715-136D-545D-F045-1CB73A18E38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2608262"/>
            <a:ext cx="9616966" cy="206884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Gewächshaus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3645C2A-07C8-F20E-508D-EC358FE7D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644C372-6AEB-89E5-1C66-54C5E0CBEAA0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166035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0132C-99C6-6DD4-4832-543368AF8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034088-79E4-C992-CF50-C5D74146A24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2608262"/>
            <a:ext cx="9942786" cy="249976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Regenwald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25BEBE2-B30A-5A4A-5524-BA846128C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9F8E59C-E3B7-60A3-E4A2-30B21BFEBCCE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362288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E41C9-B26A-5C08-AB28-0C80B1811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3681AA-FF37-E8D6-2AA8-BAB71C444A4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2608262"/>
            <a:ext cx="9144000" cy="16414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Maschine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B21F3D8-AFA3-E029-D733-59D0D8BF7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676B493-8A98-0DE7-D9E1-68219ABC7D3C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193616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F9570-58CF-2C4B-2882-B1D1F2493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9C7D2-32BE-E479-833F-630C6FB5A8F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2800" y="2608262"/>
            <a:ext cx="9890234" cy="219496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Infotafel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0944382-290E-C207-87CE-7BB80FF45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4A1A3EC-FA40-DC7B-2D93-33A89AFEA294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9225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EF382-0872-18BF-8AE1-BFF2929CE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AD0199-50F8-638C-8BCB-114737FA4AA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3999" y="2608262"/>
            <a:ext cx="9490841" cy="214241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Aroma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E4E8D82-E160-3741-1D5C-6D4BFDD9E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80E55F6-710F-1213-9169-C8F0E6753429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119553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1EA98-7202-AE48-D246-D624248D6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572DC5-37A2-0A84-5B09-22EA8D79603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2608262"/>
            <a:ext cx="9753600" cy="229198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10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ernten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040B909-F4DA-6976-4F0B-AFCB39D8B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6DCF98D-B3AE-9F53-D5A1-1C37DFDC1C51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374878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BBE82-3385-5BB2-6E94-387F8C86B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4209AA1-19C4-6C8D-A564-C5404D6A947F}"/>
              </a:ext>
            </a:extLst>
          </p:cNvPr>
          <p:cNvSpPr txBox="1"/>
          <p:nvPr/>
        </p:nvSpPr>
        <p:spPr>
          <a:xfrm>
            <a:off x="0" y="1440000"/>
            <a:ext cx="12192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500" b="1" dirty="0">
                <a:solidFill>
                  <a:srgbClr val="11B5B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Satzschlangen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6B54E5A-BCF7-6378-750B-2C31425C3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1E4F53D-B0AC-B400-C85D-ED7F5A7D899A}"/>
              </a:ext>
            </a:extLst>
          </p:cNvPr>
          <p:cNvSpPr txBox="1"/>
          <p:nvPr/>
        </p:nvSpPr>
        <p:spPr>
          <a:xfrm>
            <a:off x="6329778" y="6413669"/>
            <a:ext cx="3373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(Zebra); Liliane Oser, Hamburg (Schlange)</a:t>
            </a:r>
            <a:endParaRPr lang="de-DE" sz="7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36D4E92-2CE7-0691-D91F-71C809923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6923" y="2708826"/>
            <a:ext cx="4547577" cy="285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45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5E5AB-D591-EAFD-3BF6-0669D1C70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9569BE8-6C2E-3816-9A01-C251263E58B0}"/>
              </a:ext>
            </a:extLst>
          </p:cNvPr>
          <p:cNvSpPr txBox="1"/>
          <p:nvPr/>
        </p:nvSpPr>
        <p:spPr>
          <a:xfrm>
            <a:off x="0" y="1350000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Lies</a:t>
            </a:r>
            <a:r>
              <a:rPr lang="de-DE" sz="5000" dirty="0"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2A0C218-4EA3-283E-221D-3748522A4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1B35C79-55B0-B893-9DB2-8E021497A4B3}"/>
              </a:ext>
            </a:extLst>
          </p:cNvPr>
          <p:cNvSpPr txBox="1"/>
          <p:nvPr/>
        </p:nvSpPr>
        <p:spPr>
          <a:xfrm>
            <a:off x="6329778" y="6413669"/>
            <a:ext cx="57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75A8080-D503-1ECE-3F3F-D5FEBF4240D4}"/>
              </a:ext>
            </a:extLst>
          </p:cNvPr>
          <p:cNvSpPr txBox="1"/>
          <p:nvPr/>
        </p:nvSpPr>
        <p:spPr>
          <a:xfrm>
            <a:off x="0" y="2989282"/>
            <a:ext cx="12192000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DIEELEFANTENKLASSEMACHTEINENAUSFLUG.</a:t>
            </a:r>
          </a:p>
        </p:txBody>
      </p:sp>
    </p:spTree>
    <p:extLst>
      <p:ext uri="{BB962C8B-B14F-4D97-AF65-F5344CB8AC3E}">
        <p14:creationId xmlns:p14="http://schemas.microsoft.com/office/powerpoint/2010/main" val="276140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38E71-B897-E8F5-6DDF-6959AB370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A94DCBC-6B6F-FF35-E710-CBF4BAD214CC}"/>
              </a:ext>
            </a:extLst>
          </p:cNvPr>
          <p:cNvSpPr txBox="1"/>
          <p:nvPr/>
        </p:nvSpPr>
        <p:spPr>
          <a:xfrm>
            <a:off x="0" y="1350000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Lies</a:t>
            </a:r>
            <a:r>
              <a:rPr lang="de-DE" sz="5000" dirty="0"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5477358-C222-18A0-BEA8-C288F1AA6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ABDCB0B-6FAA-CF7D-BD49-C3D3B943F65E}"/>
              </a:ext>
            </a:extLst>
          </p:cNvPr>
          <p:cNvSpPr txBox="1"/>
          <p:nvPr/>
        </p:nvSpPr>
        <p:spPr>
          <a:xfrm>
            <a:off x="6329778" y="6413669"/>
            <a:ext cx="57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5F5C005-62F4-B8DD-9B3F-25D4C18C9B8D}"/>
              </a:ext>
            </a:extLst>
          </p:cNvPr>
          <p:cNvSpPr txBox="1"/>
          <p:nvPr/>
        </p:nvSpPr>
        <p:spPr>
          <a:xfrm>
            <a:off x="79022" y="2913025"/>
            <a:ext cx="12112978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WIRTREFFENUNSNACHHERALLEAMAUSGANG.</a:t>
            </a:r>
          </a:p>
        </p:txBody>
      </p:sp>
    </p:spTree>
    <p:extLst>
      <p:ext uri="{BB962C8B-B14F-4D97-AF65-F5344CB8AC3E}">
        <p14:creationId xmlns:p14="http://schemas.microsoft.com/office/powerpoint/2010/main" val="144981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64A7F-110C-71C1-35FE-0D30A7809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F3E21D3-A8D9-E721-F1FF-D9CC40B11564}"/>
              </a:ext>
            </a:extLst>
          </p:cNvPr>
          <p:cNvSpPr txBox="1"/>
          <p:nvPr/>
        </p:nvSpPr>
        <p:spPr>
          <a:xfrm>
            <a:off x="0" y="1350000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Lies</a:t>
            </a:r>
            <a:r>
              <a:rPr lang="de-DE" sz="5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79082F-1161-2A1A-5C8D-37BAA7520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532" y="126349"/>
            <a:ext cx="1943677" cy="112301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FA65FB2-92FF-A4D2-EC9F-4EF31F36E803}"/>
              </a:ext>
            </a:extLst>
          </p:cNvPr>
          <p:cNvSpPr txBox="1"/>
          <p:nvPr/>
        </p:nvSpPr>
        <p:spPr>
          <a:xfrm>
            <a:off x="6329778" y="6413669"/>
            <a:ext cx="57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</a:rPr>
              <a:t>Autorin: Julia Forchhammer, Pförring</a:t>
            </a:r>
            <a:br>
              <a:rPr lang="de-DE" sz="700" dirty="0">
                <a:solidFill>
                  <a:schemeClr val="tx1"/>
                </a:solidFill>
              </a:rPr>
            </a:br>
            <a:r>
              <a:rPr lang="de-DE" sz="700" dirty="0">
                <a:solidFill>
                  <a:schemeClr val="tx1"/>
                </a:solidFill>
              </a:rPr>
              <a:t>Abbildungen: Friederike Schumann (Zebra)</a:t>
            </a:r>
            <a:endParaRPr lang="de-DE" sz="7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FEAB61F-00CB-1FF7-E8F4-82DF0D1867C4}"/>
              </a:ext>
            </a:extLst>
          </p:cNvPr>
          <p:cNvSpPr txBox="1"/>
          <p:nvPr/>
        </p:nvSpPr>
        <p:spPr>
          <a:xfrm>
            <a:off x="790223" y="2767280"/>
            <a:ext cx="10961510" cy="132343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ea typeface="Klee Medium" panose="02020600000000000000" pitchFamily="18" charset="-128"/>
              </a:rPr>
              <a:t>VOLLERSORGELÄUFTERZUMAUSGANGDESMUSEUMSUNDSETZTSICHAUFEINEBANK.</a:t>
            </a:r>
          </a:p>
        </p:txBody>
      </p:sp>
    </p:spTree>
    <p:extLst>
      <p:ext uri="{BB962C8B-B14F-4D97-AF65-F5344CB8AC3E}">
        <p14:creationId xmlns:p14="http://schemas.microsoft.com/office/powerpoint/2010/main" val="248703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358</Words>
  <Application>Microsoft Office PowerPoint</Application>
  <PresentationFormat>Breitbild</PresentationFormat>
  <Paragraphs>51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Aptos</vt:lpstr>
      <vt:lpstr>Arial</vt:lpstr>
      <vt:lpstr>Comic Sans MS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Schokoladenmuseum</vt:lpstr>
      <vt:lpstr>Kakao</vt:lpstr>
      <vt:lpstr>Gewächshaus</vt:lpstr>
      <vt:lpstr>Regenwald</vt:lpstr>
      <vt:lpstr>Maschine</vt:lpstr>
      <vt:lpstr>Infotafel</vt:lpstr>
      <vt:lpstr>Aroma</vt:lpstr>
      <vt:lpstr>ernten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2025-10-27T08:54:06Z</dcterms:created>
  <dcterms:modified xsi:type="dcterms:W3CDTF">2026-01-06T14:12:26Z</dcterms:modified>
</cp:coreProperties>
</file>